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5.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65" r:id="rId6"/>
  </p:sldMasterIdLst>
  <p:notesMasterIdLst>
    <p:notesMasterId r:id="rId32"/>
  </p:notesMasterIdLst>
  <p:handoutMasterIdLst>
    <p:handoutMasterId r:id="rId33"/>
  </p:handoutMasterIdLst>
  <p:sldIdLst>
    <p:sldId id="4488" r:id="rId7"/>
    <p:sldId id="4574" r:id="rId8"/>
    <p:sldId id="4495" r:id="rId9"/>
    <p:sldId id="4582" r:id="rId10"/>
    <p:sldId id="4576" r:id="rId11"/>
    <p:sldId id="4577" r:id="rId12"/>
    <p:sldId id="4579" r:id="rId13"/>
    <p:sldId id="4580" r:id="rId14"/>
    <p:sldId id="4578" r:id="rId15"/>
    <p:sldId id="4581" r:id="rId16"/>
    <p:sldId id="4572" r:id="rId17"/>
    <p:sldId id="4528" r:id="rId18"/>
    <p:sldId id="4536" r:id="rId19"/>
    <p:sldId id="4561" r:id="rId20"/>
    <p:sldId id="4562" r:id="rId21"/>
    <p:sldId id="4530" r:id="rId22"/>
    <p:sldId id="4553" r:id="rId23"/>
    <p:sldId id="4532" r:id="rId24"/>
    <p:sldId id="4539" r:id="rId25"/>
    <p:sldId id="4551" r:id="rId26"/>
    <p:sldId id="4558" r:id="rId27"/>
    <p:sldId id="4559" r:id="rId28"/>
    <p:sldId id="4496" r:id="rId29"/>
    <p:sldId id="349" r:id="rId30"/>
    <p:sldId id="314"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B3CF"/>
    <a:srgbClr val="000F5E"/>
    <a:srgbClr val="FFDC18"/>
    <a:srgbClr val="757575"/>
    <a:srgbClr val="EAEAEA"/>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74"/>
    <p:restoredTop sz="76690"/>
  </p:normalViewPr>
  <p:slideViewPr>
    <p:cSldViewPr snapToGrid="0" snapToObjects="1" showGuides="1">
      <p:cViewPr varScale="1">
        <p:scale>
          <a:sx n="79" d="100"/>
          <a:sy n="79" d="100"/>
        </p:scale>
        <p:origin x="60" y="10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p:scale>
          <a:sx n="80" d="100"/>
          <a:sy n="80" d="100"/>
        </p:scale>
        <p:origin x="1748" y="-11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5/3/2019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hristophm.github.io/interpretable-ml-book/logistic.html"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towardsdatascience.com/linear-regression-using-gradient-descent-97a6c8700931" TargetMode="External"/><Relationship Id="rId4" Type="http://schemas.openxmlformats.org/officeDocument/2006/relationships/hyperlink" Target="https://christophm.github.io/interpretable-ml-book/limo.html#lim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wardsdatascience.com/support-vector-machine-introduction-to-machine-learning-algorithms-934a444fca47"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51302"/>
          </a:xfrm>
        </p:spPr>
        <p:txBody>
          <a:bodyPr/>
          <a:lstStyle/>
          <a:p>
            <a:r>
              <a:rPr lang="en-GB" b="1" dirty="0"/>
              <a:t>Artificial Intelligence</a:t>
            </a:r>
            <a:r>
              <a:rPr lang="en-GB" dirty="0"/>
              <a:t> (AI) is the broadest concept of machines being able to carry out tasks that mimic human capabilities:</a:t>
            </a:r>
          </a:p>
          <a:p>
            <a:pPr marL="171450" indent="-171450">
              <a:buFont typeface="Arial" panose="020B0604020202020204" pitchFamily="34" charset="0"/>
              <a:buChar char="•"/>
            </a:pPr>
            <a:r>
              <a:rPr lang="en-GB" dirty="0"/>
              <a:t>Once such a capability has been mastered it may no longer be called AI e.g. </a:t>
            </a:r>
            <a:r>
              <a:rPr lang="en-US" dirty="0"/>
              <a:t>Deep Blue’s win against world champion chess player Garry Kasparov in 1996. </a:t>
            </a:r>
          </a:p>
          <a:p>
            <a:pPr marL="171450" indent="-171450">
              <a:buFont typeface="Arial" panose="020B0604020202020204" pitchFamily="34" charset="0"/>
              <a:buChar char="•"/>
            </a:pPr>
            <a:r>
              <a:rPr lang="en-US" dirty="0"/>
              <a:t>Examples of AI at the time of unveiling: </a:t>
            </a:r>
            <a:r>
              <a:rPr lang="en-GB" dirty="0"/>
              <a:t>IBM’s Watson win at Jeopardy in 2011</a:t>
            </a:r>
          </a:p>
          <a:p>
            <a:pPr marL="171450" indent="-171450">
              <a:buFont typeface="Arial" panose="020B0604020202020204" pitchFamily="34" charset="0"/>
              <a:buChar char="•"/>
            </a:pPr>
            <a:r>
              <a:rPr lang="en-GB" dirty="0"/>
              <a:t>Google’s AlphaGo win against top Go players in 2016 are good examples of significant AI achievements.  </a:t>
            </a:r>
          </a:p>
          <a:p>
            <a:pPr marL="171450" indent="-171450">
              <a:buFont typeface="Arial" panose="020B0604020202020204" pitchFamily="34" charset="0"/>
              <a:buChar char="•"/>
            </a:pPr>
            <a:r>
              <a:rPr lang="en-GB" dirty="0"/>
              <a:t>Reasoning, planning, and natural language understanding are AI capabilities.</a:t>
            </a:r>
            <a:br>
              <a:rPr lang="en-GB" dirty="0"/>
            </a:br>
            <a:endParaRPr lang="en-GB" dirty="0"/>
          </a:p>
          <a:p>
            <a:r>
              <a:rPr lang="en-GB" dirty="0"/>
              <a:t> </a:t>
            </a:r>
            <a:r>
              <a:rPr lang="en-GB" b="1" dirty="0"/>
              <a:t>Machine Learning</a:t>
            </a:r>
            <a:r>
              <a:rPr lang="en-GB" dirty="0"/>
              <a:t> (ML)</a:t>
            </a:r>
          </a:p>
          <a:p>
            <a:pPr marL="171450" indent="-171450">
              <a:buFont typeface="Arial" panose="020B0604020202020204" pitchFamily="34" charset="0"/>
              <a:buChar char="•"/>
            </a:pPr>
            <a:r>
              <a:rPr lang="en-GB" dirty="0"/>
              <a:t>an AI capability based around the idea that we should be able to give machines access to data and let them learn for themselves </a:t>
            </a:r>
          </a:p>
          <a:p>
            <a:pPr marL="171450" indent="-171450">
              <a:buFont typeface="Arial" panose="020B0604020202020204" pitchFamily="34" charset="0"/>
              <a:buChar char="•"/>
            </a:pPr>
            <a:r>
              <a:rPr lang="en-GB" dirty="0"/>
              <a:t>a</a:t>
            </a:r>
            <a:r>
              <a:rPr lang="en-US" dirty="0"/>
              <a:t> machine “learns” if it gets better at performing a specific task as it gains experience. </a:t>
            </a:r>
          </a:p>
          <a:p>
            <a:pPr marL="171450" indent="-171450">
              <a:buFont typeface="Arial" panose="020B0604020202020204" pitchFamily="34" charset="0"/>
              <a:buChar char="•"/>
            </a:pPr>
            <a:r>
              <a:rPr lang="en-US" dirty="0"/>
              <a:t>For instance, an email spam detector might get better at differentiating between valid emails and spam by “learning” from emails that are discarded as spam</a:t>
            </a:r>
            <a:r>
              <a:rPr lang="en-GB" dirty="0"/>
              <a:t>.</a:t>
            </a:r>
          </a:p>
          <a:p>
            <a:endParaRPr lang="en-GB" dirty="0"/>
          </a:p>
          <a:p>
            <a:r>
              <a:rPr lang="en-GB" b="1" dirty="0"/>
              <a:t>Deep Learning</a:t>
            </a:r>
            <a:r>
              <a:rPr lang="en-GB" dirty="0"/>
              <a:t> (DL) </a:t>
            </a:r>
          </a:p>
          <a:p>
            <a:pPr marL="171450" indent="-171450">
              <a:buFont typeface="Arial" panose="020B0604020202020204" pitchFamily="34" charset="0"/>
              <a:buChar char="•"/>
            </a:pPr>
            <a:r>
              <a:rPr lang="en-GB" dirty="0"/>
              <a:t>a class of machine learning algorithms that produce models composed of deep </a:t>
            </a:r>
            <a:r>
              <a:rPr lang="en-GB" i="1" dirty="0"/>
              <a:t>neural networks</a:t>
            </a:r>
          </a:p>
          <a:p>
            <a:pPr marL="171450" indent="-171450">
              <a:buFont typeface="Arial" panose="020B0604020202020204" pitchFamily="34" charset="0"/>
              <a:buChar char="•"/>
            </a:pPr>
            <a:r>
              <a:rPr lang="en-GB" dirty="0"/>
              <a:t>Compared to non-DL, or classical ML algorithms, DL achieve world-class performance in a set of important applications, including image recognition and machine translation</a:t>
            </a:r>
          </a:p>
          <a:p>
            <a:pPr marL="171450" indent="-171450">
              <a:buFont typeface="Arial" panose="020B0604020202020204" pitchFamily="34" charset="0"/>
              <a:buChar char="•"/>
            </a:pPr>
            <a:r>
              <a:rPr lang="en-GB" dirty="0"/>
              <a:t>Take the same “secret sauce” that makes common classical ML algorithms work (defining a loss function to describe the delta between the actual outputs of a given set of inputs and the predicted output from the model; and using derivatives of that loss function to determine how to update weights in the model to minimize the loss function and thus maximize the accuracy of the prediction) and generalize it to work across multiple layers of weights</a:t>
            </a:r>
          </a:p>
          <a:p>
            <a:pPr marL="171450" indent="-171450">
              <a:buFont typeface="Arial" panose="020B0604020202020204" pitchFamily="34" charset="0"/>
              <a:buChar char="•"/>
            </a:pPr>
            <a:r>
              <a:rPr lang="en-GB" dirty="0"/>
              <a:t>You are sitting here today because of the accomplishments of deep learning – classical ML continues to provide value in many applications and has important advantages (including requiring less data and being much more explainable), but the breakthroughs, headlines, promise and concern is because of deep learning</a:t>
            </a:r>
          </a:p>
          <a:p>
            <a:pPr marL="171450" indent="-171450">
              <a:buFont typeface="Arial" panose="020B0604020202020204" pitchFamily="34" charset="0"/>
              <a:buChar char="•"/>
            </a:pPr>
            <a:r>
              <a:rPr lang="en-GB" dirty="0"/>
              <a:t>The starting gun of the deep learning revolution was in 2012 when a team using a deep learning approach achieved a result on </a:t>
            </a:r>
            <a:r>
              <a:rPr lang="en-GB" dirty="0" err="1"/>
              <a:t>Imagenet</a:t>
            </a:r>
            <a:r>
              <a:rPr lang="en-GB" dirty="0"/>
              <a:t> (an image recognition challenge) that was an order of magnitude better than what had been accomplished up to that point</a:t>
            </a:r>
          </a:p>
          <a:p>
            <a:pPr marL="171450" indent="-171450">
              <a:buFont typeface="Arial" panose="020B0604020202020204" pitchFamily="34" charset="0"/>
              <a:buChar char="•"/>
            </a:pPr>
            <a:r>
              <a:rPr lang="en-GB" dirty="0"/>
              <a:t>While the math behind deep learning is decades old, the flashpoint was only 7 years ago, and it’s only in the subsequent 5 years or so that the combination of stable usable frameworks, cheap (especially cloud) hardware, and accessible learning materials has made DL of interest </a:t>
            </a:r>
            <a:r>
              <a:rPr lang="en-GB"/>
              <a:t>to non-specialists</a:t>
            </a:r>
            <a:endParaRPr lang="en-GB"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310036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Classical Programming:</a:t>
            </a:r>
          </a:p>
          <a:p>
            <a:pPr marL="171450" indent="-171450">
              <a:buFont typeface="Arial" panose="020B0604020202020204" pitchFamily="34" charset="0"/>
              <a:buChar char="•"/>
            </a:pPr>
            <a:r>
              <a:rPr lang="en-GB" dirty="0"/>
              <a:t>Data is processed through code that is created by a developer to produce an output.</a:t>
            </a:r>
          </a:p>
          <a:p>
            <a:pPr marL="171450" indent="-171450">
              <a:buFont typeface="Arial" panose="020B0604020202020204" pitchFamily="34" charset="0"/>
              <a:buChar char="•"/>
            </a:pPr>
            <a:r>
              <a:rPr lang="en-GB" dirty="0"/>
              <a:t>The behaviour of the code may depend on the input data, but the code itself is immutable (with the exception of overloading functions to have different behaviour based on the type of the argument with which it is called – but even there the developer explicitly specified the behaviour)</a:t>
            </a:r>
            <a:br>
              <a:rPr lang="en-GB" dirty="0"/>
            </a:br>
            <a:endParaRPr lang="en-GB" dirty="0"/>
          </a:p>
          <a:p>
            <a:r>
              <a:rPr lang="en-GB" dirty="0"/>
              <a:t> </a:t>
            </a:r>
            <a:r>
              <a:rPr lang="en-GB" b="1" dirty="0"/>
              <a:t>Machine Learning</a:t>
            </a:r>
          </a:p>
          <a:p>
            <a:pPr marL="171450" indent="-171450">
              <a:buFont typeface="Arial" panose="020B0604020202020204" pitchFamily="34" charset="0"/>
              <a:buChar char="•"/>
            </a:pPr>
            <a:r>
              <a:rPr lang="en-GB" dirty="0"/>
              <a:t>The code organizes itself, determines its behaviour relative to input it sees when it is deployed, based on the data it has seen in the training phase. </a:t>
            </a:r>
          </a:p>
          <a:p>
            <a:pPr marL="171450" indent="-171450">
              <a:buFont typeface="Arial" panose="020B0604020202020204" pitchFamily="34" charset="0"/>
              <a:buChar char="•"/>
            </a:pPr>
            <a:r>
              <a:rPr lang="en-GB" dirty="0"/>
              <a:t>By showing the ML algorithm the input and the actual output (for example, the number of rooms and square footage of houses, along with their selling prices), you get a trained model</a:t>
            </a:r>
          </a:p>
          <a:p>
            <a:pPr marL="171450" indent="-171450">
              <a:buFont typeface="Arial" panose="020B0604020202020204" pitchFamily="34" charset="0"/>
              <a:buChar char="•"/>
            </a:pPr>
            <a:r>
              <a:rPr lang="en-GB" dirty="0"/>
              <a:t>Once you have a trained model, you feed it and (new) input data into the ML runtime to get predictions</a:t>
            </a:r>
          </a:p>
          <a:p>
            <a:pPr marL="171450" indent="-171450">
              <a:buFont typeface="Arial" panose="020B0604020202020204" pitchFamily="34" charset="0"/>
              <a:buChar char="•"/>
            </a:pPr>
            <a:r>
              <a:rPr lang="en-GB" dirty="0"/>
              <a:t>You still have coding to do with machine learning – you will see some of the steps it takes to prepare data to train a model, and ML algorithms are still picky about what kind of data they can be trained with – but the lines of code where the model is trained can:</a:t>
            </a:r>
          </a:p>
          <a:p>
            <a:pPr marL="514350" lvl="1" indent="-171450">
              <a:buFont typeface="Arial" panose="020B0604020202020204" pitchFamily="34" charset="0"/>
              <a:buChar char="•"/>
            </a:pPr>
            <a:r>
              <a:rPr lang="en-GB" dirty="0"/>
              <a:t>Very short</a:t>
            </a:r>
          </a:p>
          <a:p>
            <a:pPr marL="514350" lvl="1" indent="-171450">
              <a:buFont typeface="Arial" panose="020B0604020202020204" pitchFamily="34" charset="0"/>
              <a:buChar char="•"/>
            </a:pPr>
            <a:r>
              <a:rPr lang="en-GB" dirty="0"/>
              <a:t>Boilerplate</a:t>
            </a:r>
          </a:p>
          <a:p>
            <a:pPr marL="171450" indent="-171450">
              <a:buFont typeface="Arial" panose="020B0604020202020204" pitchFamily="34" charset="0"/>
              <a:buChar char="•"/>
            </a:pPr>
            <a:r>
              <a:rPr lang="en-GB" dirty="0"/>
              <a:t>There are aspects of getting value out of machine learning applications that are different than classical programming:</a:t>
            </a:r>
          </a:p>
          <a:p>
            <a:pPr marL="514350" lvl="1" indent="-171450">
              <a:buFont typeface="Arial" panose="020B0604020202020204" pitchFamily="34" charset="0"/>
              <a:buChar char="•"/>
            </a:pPr>
            <a:r>
              <a:rPr lang="en-GB" dirty="0"/>
              <a:t>Tracking model accuracy – assessing whether the model continues to make accurate predictions on new data</a:t>
            </a:r>
          </a:p>
          <a:p>
            <a:pPr marL="514350" lvl="1" indent="-171450">
              <a:buFont typeface="Arial" panose="020B0604020202020204" pitchFamily="34" charset="0"/>
              <a:buChar char="•"/>
            </a:pPr>
            <a:r>
              <a:rPr lang="en-GB" dirty="0"/>
              <a:t>Retraining – updating models to ensure that accuracy standards are maintained</a:t>
            </a:r>
          </a:p>
          <a:p>
            <a:endParaRPr lang="en-GB"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407945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4241444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4</a:t>
            </a:fld>
            <a:endParaRPr lang="en-US"/>
          </a:p>
        </p:txBody>
      </p:sp>
    </p:spTree>
    <p:extLst>
      <p:ext uri="{BB962C8B-B14F-4D97-AF65-F5344CB8AC3E}">
        <p14:creationId xmlns:p14="http://schemas.microsoft.com/office/powerpoint/2010/main" val="61364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2921270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 </a:t>
            </a:r>
            <a:r>
              <a:rPr lang="en-US" dirty="0"/>
              <a:t>models the probabilities for classification problems with two possible outcomes. It’s an extension of the linear regression model for classification problems.</a:t>
            </a:r>
          </a:p>
          <a:p>
            <a:endParaRPr lang="en-US" dirty="0"/>
          </a:p>
          <a:p>
            <a:r>
              <a:rPr lang="en-US" dirty="0"/>
              <a:t>Instead of fitting a straight line or hyperplane, the logistic regression model uses the logistic function to squeeze the output of a linear equation between 0 and 1. The logistic function is defined as:</a:t>
            </a:r>
          </a:p>
          <a:p>
            <a:r>
              <a:rPr lang="en-US" dirty="0"/>
              <a:t>logistic(η)=11+exp(−η)</a:t>
            </a:r>
          </a:p>
          <a:p>
            <a:br>
              <a:rPr lang="en-US" dirty="0"/>
            </a:br>
            <a:r>
              <a:rPr lang="en-CA" dirty="0">
                <a:hlinkClick r:id="rId3"/>
              </a:rPr>
              <a:t>https://christophm.github.io/interpretable-ml-book/logistic.html</a:t>
            </a:r>
            <a:endParaRPr lang="en-CA" dirty="0"/>
          </a:p>
          <a:p>
            <a:endParaRPr lang="en-CA" dirty="0"/>
          </a:p>
          <a:p>
            <a:r>
              <a:rPr lang="en-CA" dirty="0"/>
              <a:t>An adaptation of linear regression</a:t>
            </a:r>
          </a:p>
          <a:p>
            <a:endParaRPr lang="en-CA" dirty="0"/>
          </a:p>
          <a:p>
            <a:r>
              <a:rPr lang="en-CA" dirty="0"/>
              <a:t>Linear regression: </a:t>
            </a:r>
            <a:r>
              <a:rPr lang="en-CA" dirty="0">
                <a:hlinkClick r:id="rId4"/>
              </a:rPr>
              <a:t>https://christophm.github.io/interpretable-ml-book/limo.html#limo</a:t>
            </a:r>
            <a:endParaRPr lang="en-CA" dirty="0"/>
          </a:p>
          <a:p>
            <a:endParaRPr lang="en-CA" dirty="0"/>
          </a:p>
          <a:p>
            <a:pPr marL="171450" indent="-171450">
              <a:buFontTx/>
              <a:buChar char="-"/>
            </a:pPr>
            <a:r>
              <a:rPr lang="en-CA" dirty="0"/>
              <a:t>Implementation of linear regression: </a:t>
            </a:r>
          </a:p>
          <a:p>
            <a:pPr marL="171450" indent="-171450">
              <a:buFontTx/>
              <a:buChar char="-"/>
            </a:pPr>
            <a:r>
              <a:rPr lang="en-CA" dirty="0">
                <a:hlinkClick r:id="rId5"/>
              </a:rPr>
              <a:t>https://towardsdatascience.com/linear-regression-using-gradient-descent-97a6c8700931</a:t>
            </a:r>
            <a:endParaRPr lang="en-CA" dirty="0"/>
          </a:p>
          <a:p>
            <a:endParaRPr lang="en-CA" dirty="0"/>
          </a:p>
          <a:p>
            <a:r>
              <a:rPr lang="es-ES" dirty="0"/>
              <a:t>Y = Mx + c</a:t>
            </a:r>
          </a:p>
          <a:p>
            <a:endParaRPr lang="es-ES" dirty="0"/>
          </a:p>
          <a:p>
            <a:endParaRPr lang="es-ES" dirty="0"/>
          </a:p>
          <a:p>
            <a:r>
              <a:rPr lang="en-US" dirty="0"/>
              <a:t>Gradient descent is an iterative optimization algorithm to find the minimum of a function. Here that function is our Loss Function.</a:t>
            </a:r>
          </a:p>
          <a:p>
            <a:br>
              <a:rPr lang="en-CA" dirty="0"/>
            </a:b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2142699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Support Vector Machine</a:t>
            </a:r>
            <a:r>
              <a:rPr lang="en-CA" dirty="0"/>
              <a:t>: </a:t>
            </a:r>
            <a:r>
              <a:rPr lang="en-CA" dirty="0">
                <a:hlinkClick r:id="rId3"/>
              </a:rPr>
              <a:t>https://towardsdatascience.com/support-vector-machine-introduction-to-machine-learning-algorithms-934a444fca47</a:t>
            </a:r>
            <a:endParaRPr lang="en-CA" dirty="0"/>
          </a:p>
          <a:p>
            <a:endParaRPr lang="en-CA" dirty="0"/>
          </a:p>
          <a:p>
            <a:r>
              <a:rPr lang="en-US" dirty="0"/>
              <a:t>Support Vector Machine, abbreviated as SVM can be used for both regression and classification tasks. But, it is widely used in classification objectives.</a:t>
            </a:r>
          </a:p>
          <a:p>
            <a:endParaRPr lang="en-US" dirty="0"/>
          </a:p>
          <a:p>
            <a:r>
              <a:rPr lang="en-US" dirty="0"/>
              <a:t>The objective of the support vector machine algorithm is to find a hyperplane in an N-dimensional space(N — the number of features) that distinctly classifies the data points. In 2-space hyperplane is a line, in 3-space it is a plane.</a:t>
            </a:r>
          </a:p>
          <a:p>
            <a:endParaRPr lang="en-US" dirty="0"/>
          </a:p>
          <a:p>
            <a:r>
              <a:rPr lang="en-US" dirty="0"/>
              <a:t>Our objective is to find a plane that has the maximum margin, </a:t>
            </a:r>
            <a:r>
              <a:rPr lang="en-US" dirty="0" err="1"/>
              <a:t>i.e</a:t>
            </a:r>
            <a:r>
              <a:rPr lang="en-US" dirty="0"/>
              <a:t> the maximum distance between data points of both classes.</a:t>
            </a:r>
          </a:p>
          <a:p>
            <a:endParaRPr lang="en-US" dirty="0"/>
          </a:p>
          <a:p>
            <a:r>
              <a:rPr lang="en-US" dirty="0"/>
              <a:t>The vector that touches the outliers in each class is called the support vector – SVM states the only support vectors are important – other training examples can be ignored</a:t>
            </a: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3335505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Initial source data is loaded into IBM Db2 database (that is running in a Docker container).</a:t>
            </a:r>
          </a:p>
          <a:p>
            <a:pPr marL="228600" indent="-228600">
              <a:buFont typeface="+mj-lt"/>
              <a:buAutoNum type="arabicPeriod"/>
            </a:pPr>
            <a:r>
              <a:rPr lang="en-US" dirty="0"/>
              <a:t>A secure gateway to IBM Cloud is created and configured.</a:t>
            </a:r>
          </a:p>
          <a:p>
            <a:pPr marL="228600" indent="-228600">
              <a:buFont typeface="+mj-lt"/>
              <a:buAutoNum type="arabicPeriod"/>
            </a:pPr>
            <a:r>
              <a:rPr lang="en-US" dirty="0"/>
              <a:t>The source data is then loaded, as a data asset in Object Storage, into Watson Studio.</a:t>
            </a:r>
          </a:p>
          <a:p>
            <a:pPr marL="228600" indent="-228600">
              <a:buFont typeface="+mj-lt"/>
              <a:buAutoNum type="arabicPeriod"/>
            </a:pPr>
            <a:r>
              <a:rPr lang="en-US" dirty="0"/>
              <a:t>The Watson Machine Learning service uses the source data and Apache Spark-as-a-service (5.) to compute an evaluation. </a:t>
            </a:r>
          </a:p>
          <a:p>
            <a:pPr marL="228600" indent="-228600">
              <a:buFont typeface="+mj-lt"/>
              <a:buAutoNum type="arabicPeriod" startAt="6"/>
            </a:pPr>
            <a:r>
              <a:rPr lang="en-US" dirty="0"/>
              <a:t>Once the evaluation is done, the Watson Machine Learning service creates a machine learning model.</a:t>
            </a:r>
          </a:p>
          <a:p>
            <a:pPr marL="228600" indent="-228600">
              <a:buFont typeface="+mj-lt"/>
              <a:buAutoNum type="arabicPeriod" startAt="6"/>
            </a:pPr>
            <a:r>
              <a:rPr lang="en-US" dirty="0"/>
              <a:t>The deployed model endpoints are exposed through a URL.</a:t>
            </a:r>
          </a:p>
          <a:p>
            <a:pPr marL="228600" indent="-228600">
              <a:buFont typeface="+mj-lt"/>
              <a:buAutoNum type="arabicPeriod" startAt="6"/>
            </a:pPr>
            <a:r>
              <a:rPr lang="en-US" dirty="0"/>
              <a:t>Applications can use the URL to work with the model.</a:t>
            </a:r>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83583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54096"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54096" y="0"/>
            <a:ext cx="3044952"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0"/>
            <a:ext cx="3054096" cy="5148072"/>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5781434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_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914399"/>
            <a:ext cx="3054096" cy="42291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54096" y="914400"/>
            <a:ext cx="3044952" cy="42291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915212"/>
            <a:ext cx="3054096" cy="4232859"/>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Tree>
    <p:extLst>
      <p:ext uri="{BB962C8B-B14F-4D97-AF65-F5344CB8AC3E}">
        <p14:creationId xmlns:p14="http://schemas.microsoft.com/office/powerpoint/2010/main" val="39050666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_boxes (4 ta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93C76F15-CAD8-1242-AA3B-E8A5E76BEE40}"/>
              </a:ext>
            </a:extLst>
          </p:cNvPr>
          <p:cNvSpPr>
            <a:spLocks noGrp="1"/>
          </p:cNvSpPr>
          <p:nvPr>
            <p:ph sz="quarter" idx="19"/>
          </p:nvPr>
        </p:nvSpPr>
        <p:spPr>
          <a:xfrm>
            <a:off x="0" y="914400"/>
            <a:ext cx="2286000" cy="4233672"/>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a:extLst>
              <a:ext uri="{FF2B5EF4-FFF2-40B4-BE49-F238E27FC236}">
                <a16:creationId xmlns:a16="http://schemas.microsoft.com/office/drawing/2014/main" id="{00A74624-B519-CD46-8866-48C08A0E65C1}"/>
              </a:ext>
            </a:extLst>
          </p:cNvPr>
          <p:cNvSpPr>
            <a:spLocks noGrp="1"/>
          </p:cNvSpPr>
          <p:nvPr>
            <p:ph sz="quarter" idx="20"/>
          </p:nvPr>
        </p:nvSpPr>
        <p:spPr>
          <a:xfrm>
            <a:off x="2286000" y="914400"/>
            <a:ext cx="2286000" cy="4233672"/>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2" name="Content Placeholder 14">
            <a:extLst>
              <a:ext uri="{FF2B5EF4-FFF2-40B4-BE49-F238E27FC236}">
                <a16:creationId xmlns:a16="http://schemas.microsoft.com/office/drawing/2014/main" id="{DC99614C-1820-7946-9230-1D3E0AF07A8E}"/>
              </a:ext>
            </a:extLst>
          </p:cNvPr>
          <p:cNvSpPr>
            <a:spLocks noGrp="1"/>
          </p:cNvSpPr>
          <p:nvPr>
            <p:ph sz="quarter" idx="22"/>
          </p:nvPr>
        </p:nvSpPr>
        <p:spPr>
          <a:xfrm>
            <a:off x="4572000" y="914400"/>
            <a:ext cx="2286000" cy="4233672"/>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3" name="Content Placeholder 16">
            <a:extLst>
              <a:ext uri="{FF2B5EF4-FFF2-40B4-BE49-F238E27FC236}">
                <a16:creationId xmlns:a16="http://schemas.microsoft.com/office/drawing/2014/main" id="{2F9AB2CE-1942-434E-AE7B-77B8BB67E3F1}"/>
              </a:ext>
            </a:extLst>
          </p:cNvPr>
          <p:cNvSpPr>
            <a:spLocks noGrp="1"/>
          </p:cNvSpPr>
          <p:nvPr>
            <p:ph sz="quarter" idx="23"/>
          </p:nvPr>
        </p:nvSpPr>
        <p:spPr>
          <a:xfrm>
            <a:off x="6858000" y="914400"/>
            <a:ext cx="2286000" cy="4233672"/>
          </a:xfrm>
          <a:solidFill>
            <a:srgbClr val="000F5E"/>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9277632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_boxes (6 short)">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034745"/>
            <a:ext cx="3054096" cy="2121408"/>
          </a:xfrm>
          <a:solidFill>
            <a:srgbClr val="757575"/>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54096" y="3034746"/>
            <a:ext cx="3044952" cy="2121408"/>
          </a:xfrm>
          <a:solidFill>
            <a:srgbClr val="1FB3CF"/>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3035558"/>
            <a:ext cx="3054096" cy="2121408"/>
          </a:xfrm>
          <a:solidFill>
            <a:srgbClr val="000F5E"/>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740EBC69-E446-BC4B-A777-2DDB98A234E8}"/>
              </a:ext>
            </a:extLst>
          </p:cNvPr>
          <p:cNvSpPr>
            <a:spLocks noGrp="1"/>
          </p:cNvSpPr>
          <p:nvPr>
            <p:ph sz="quarter" idx="22"/>
          </p:nvPr>
        </p:nvSpPr>
        <p:spPr>
          <a:xfrm>
            <a:off x="0" y="914399"/>
            <a:ext cx="3054096" cy="2121408"/>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0">
            <a:extLst>
              <a:ext uri="{FF2B5EF4-FFF2-40B4-BE49-F238E27FC236}">
                <a16:creationId xmlns:a16="http://schemas.microsoft.com/office/drawing/2014/main" id="{0B1DAD9F-00EF-3A44-A360-7B59E9CC8526}"/>
              </a:ext>
            </a:extLst>
          </p:cNvPr>
          <p:cNvSpPr>
            <a:spLocks noGrp="1"/>
          </p:cNvSpPr>
          <p:nvPr>
            <p:ph sz="quarter" idx="23"/>
          </p:nvPr>
        </p:nvSpPr>
        <p:spPr>
          <a:xfrm>
            <a:off x="3054096" y="914400"/>
            <a:ext cx="3044952" cy="2121408"/>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2" name="Content Placeholder 14">
            <a:extLst>
              <a:ext uri="{FF2B5EF4-FFF2-40B4-BE49-F238E27FC236}">
                <a16:creationId xmlns:a16="http://schemas.microsoft.com/office/drawing/2014/main" id="{7397E195-D962-F24E-83BB-C5BF15A4ECE9}"/>
              </a:ext>
            </a:extLst>
          </p:cNvPr>
          <p:cNvSpPr>
            <a:spLocks noGrp="1"/>
          </p:cNvSpPr>
          <p:nvPr>
            <p:ph sz="quarter" idx="24"/>
          </p:nvPr>
        </p:nvSpPr>
        <p:spPr>
          <a:xfrm>
            <a:off x="6089904" y="915212"/>
            <a:ext cx="3054096" cy="2121408"/>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6843609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8F70FE3C-98C8-8C48-9B4C-06233E0053E5}"/>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406475101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406130"/>
            <a:ext cx="4267200" cy="3359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406130"/>
            <a:ext cx="4267200" cy="3359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785F4E02-082B-0E4C-8D73-484F50EFCD05}"/>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18232589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BFFD9-C524-1544-B5A8-753FA30474C6}"/>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249966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DOC ID / Month XX,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Think 2019 / DOC ID / Month XX,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Workshop - Text">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3" name="Text Placeholder 2"/>
          <p:cNvSpPr>
            <a:spLocks noGrp="1"/>
          </p:cNvSpPr>
          <p:nvPr>
            <p:ph type="body" sz="quarter" idx="14"/>
          </p:nvPr>
        </p:nvSpPr>
        <p:spPr>
          <a:xfrm>
            <a:off x="190500" y="639797"/>
            <a:ext cx="8701252" cy="4200637"/>
          </a:xfrm>
        </p:spPr>
        <p:txBody>
          <a:bodyPr/>
          <a:lstStyle>
            <a:lvl1pPr marL="287338" indent="-223838">
              <a:spcBef>
                <a:spcPts val="350"/>
              </a:spcBef>
              <a:buSzPct val="100000"/>
              <a:buFont typeface="Wingdings" charset="2"/>
              <a:buChar char="§"/>
              <a:tabLst/>
              <a:defRPr sz="1800" b="1">
                <a:solidFill>
                  <a:schemeClr val="tx1"/>
                </a:solidFill>
                <a:latin typeface="Arial" charset="0"/>
                <a:ea typeface="Arial" charset="0"/>
                <a:cs typeface="Arial" charset="0"/>
              </a:defRPr>
            </a:lvl1pPr>
            <a:lvl2pPr marL="519113" indent="-231775">
              <a:spcBef>
                <a:spcPts val="225"/>
              </a:spcBef>
              <a:buSzPct val="100000"/>
              <a:buFont typeface="Arial" charset="0"/>
              <a:buChar char="•"/>
              <a:tabLst/>
              <a:defRPr sz="1500">
                <a:solidFill>
                  <a:schemeClr val="tx1"/>
                </a:solidFill>
                <a:latin typeface="Arial" charset="0"/>
                <a:ea typeface="Arial" charset="0"/>
                <a:cs typeface="Arial" charset="0"/>
              </a:defRPr>
            </a:lvl2pPr>
            <a:lvl3pPr marL="685800" indent="-166688">
              <a:spcBef>
                <a:spcPts val="225"/>
              </a:spcBef>
              <a:buSzPct val="100000"/>
              <a:buFont typeface="Arial" charset="0"/>
              <a:buChar char="•"/>
              <a:tabLst/>
              <a:defRPr sz="1350">
                <a:solidFill>
                  <a:schemeClr val="tx1"/>
                </a:solidFill>
                <a:latin typeface="Arial" charset="0"/>
                <a:ea typeface="Arial" charset="0"/>
                <a:cs typeface="Arial" charset="0"/>
              </a:defRPr>
            </a:lvl3pPr>
            <a:lvl4pPr marL="822325" indent="-136525">
              <a:spcBef>
                <a:spcPts val="225"/>
              </a:spcBef>
              <a:buSzPct val="100000"/>
              <a:buFont typeface="Arial" charset="0"/>
              <a:buChar char="•"/>
              <a:tabLst/>
              <a:defRPr>
                <a:solidFill>
                  <a:schemeClr val="tx1"/>
                </a:solidFill>
                <a:latin typeface="Arial" charset="0"/>
                <a:ea typeface="Arial" charset="0"/>
                <a:cs typeface="Arial" charset="0"/>
              </a:defRPr>
            </a:lvl4pPr>
            <a:lvl5pPr marL="1028700" indent="-166688">
              <a:spcBef>
                <a:spcPts val="225"/>
              </a:spcBef>
              <a:buSzPct val="100000"/>
              <a:buFont typeface="Arial" charset="0"/>
              <a:buChar char="•"/>
              <a:tabLst/>
              <a:defRPr sz="105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a:r>
              <a:rPr lang="en-US" sz="800" dirty="0"/>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cs typeface="+mn-cs"/>
              </a:rPr>
              <a:pPr>
                <a:defRPr/>
              </a:pPr>
              <a:t>‹#›</a:t>
            </a:fld>
            <a:endParaRPr lang="en-US" sz="750">
              <a:cs typeface="+mn-cs"/>
            </a:endParaRPr>
          </a:p>
        </p:txBody>
      </p:sp>
      <p:sp>
        <p:nvSpPr>
          <p:cNvPr id="16"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8" name="Subtitle 2"/>
          <p:cNvSpPr txBox="1"/>
          <p:nvPr userDrawn="1"/>
        </p:nvSpPr>
        <p:spPr>
          <a:xfrm>
            <a:off x="8297991" y="409470"/>
            <a:ext cx="593761"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lnSpc>
                <a:spcPct val="90000"/>
              </a:lnSpc>
              <a:defRPr sz="1400">
                <a:solidFill>
                  <a:schemeClr val="accent4"/>
                </a:solidFill>
              </a:defRPr>
            </a:pPr>
            <a:r>
              <a:rPr sz="800" dirty="0">
                <a:solidFill>
                  <a:schemeClr val="tx1"/>
                </a:solidFill>
              </a:rPr>
              <a:t>IBM </a:t>
            </a:r>
            <a:r>
              <a:rPr sz="800" b="1" dirty="0">
                <a:solidFill>
                  <a:schemeClr val="tx1"/>
                </a:solidFill>
              </a:rPr>
              <a:t>Cloud</a:t>
            </a:r>
          </a:p>
        </p:txBody>
      </p:sp>
    </p:spTree>
    <p:extLst>
      <p:ext uri="{BB962C8B-B14F-4D97-AF65-F5344CB8AC3E}">
        <p14:creationId xmlns:p14="http://schemas.microsoft.com/office/powerpoint/2010/main" val="1423806801"/>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Workshop - Title">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a:r>
              <a:rPr lang="en-US" sz="800" dirty="0"/>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cs typeface="+mn-cs"/>
              </a:rPr>
              <a:pPr>
                <a:defRPr/>
              </a:pPr>
              <a:t>‹#›</a:t>
            </a:fld>
            <a:endParaRPr lang="en-US" sz="750">
              <a:cs typeface="+mn-cs"/>
            </a:endParaRPr>
          </a:p>
        </p:txBody>
      </p:sp>
      <p:sp>
        <p:nvSpPr>
          <p:cNvPr id="8"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 name="Subtitle 2"/>
          <p:cNvSpPr txBox="1"/>
          <p:nvPr userDrawn="1"/>
        </p:nvSpPr>
        <p:spPr>
          <a:xfrm>
            <a:off x="8297991" y="409470"/>
            <a:ext cx="593761"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lnSpc>
                <a:spcPct val="90000"/>
              </a:lnSpc>
              <a:defRPr sz="1400">
                <a:solidFill>
                  <a:schemeClr val="accent4"/>
                </a:solidFill>
              </a:defRPr>
            </a:pPr>
            <a:r>
              <a:rPr sz="800" dirty="0">
                <a:solidFill>
                  <a:schemeClr val="tx1"/>
                </a:solidFill>
              </a:rPr>
              <a:t>IBM </a:t>
            </a:r>
            <a:r>
              <a:rPr sz="800" b="1" dirty="0">
                <a:solidFill>
                  <a:schemeClr val="tx1"/>
                </a:solidFill>
              </a:rPr>
              <a:t>Cloud</a:t>
            </a:r>
          </a:p>
        </p:txBody>
      </p:sp>
    </p:spTree>
    <p:extLst>
      <p:ext uri="{BB962C8B-B14F-4D97-AF65-F5344CB8AC3E}">
        <p14:creationId xmlns:p14="http://schemas.microsoft.com/office/powerpoint/2010/main" val="4158181176"/>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Think 2019 / DOC ID / Month XX, 2019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theme" Target="../theme/theme2.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8" Type="http://schemas.openxmlformats.org/officeDocument/2006/relationships/slideLayout" Target="../slideLayouts/slideLayout83.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20" Type="http://schemas.openxmlformats.org/officeDocument/2006/relationships/slideLayout" Target="../slideLayouts/slideLayout95.xml"/><Relationship Id="rId41"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theme" Target="../theme/theme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theme" Target="../theme/theme5.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8" Type="http://schemas.openxmlformats.org/officeDocument/2006/relationships/slideLayout" Target="../slideLayouts/slideLayout163.xml"/><Relationship Id="rId3"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21" Type="http://schemas.openxmlformats.org/officeDocument/2006/relationships/slideLayout" Target="../slideLayouts/slideLayout212.xml"/><Relationship Id="rId34" Type="http://schemas.openxmlformats.org/officeDocument/2006/relationships/slideLayout" Target="../slideLayouts/slideLayout225.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slideLayout" Target="../slideLayouts/slideLayout224.xml"/><Relationship Id="rId38" Type="http://schemas.openxmlformats.org/officeDocument/2006/relationships/theme" Target="../theme/theme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slideLayout" Target="../slideLayouts/slideLayout223.xml"/><Relationship Id="rId37" Type="http://schemas.openxmlformats.org/officeDocument/2006/relationships/slideLayout" Target="../slideLayouts/slideLayout228.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36" Type="http://schemas.openxmlformats.org/officeDocument/2006/relationships/slideLayout" Target="../slideLayouts/slideLayout227.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35" Type="http://schemas.openxmlformats.org/officeDocument/2006/relationships/slideLayout" Target="../slideLayouts/slideLayout226.xml"/><Relationship Id="rId8" Type="http://schemas.openxmlformats.org/officeDocument/2006/relationships/slideLayout" Target="../slideLayouts/slideLayout199.xml"/><Relationship Id="rId3"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Think 2019 / DOC ID / Month XX, 2019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673" r:id="rId3"/>
    <p:sldLayoutId id="2147483674" r:id="rId4"/>
    <p:sldLayoutId id="2147483819"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822" r:id="rId36"/>
    <p:sldLayoutId id="2147483707"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711" r:id="rId3"/>
    <p:sldLayoutId id="2147483818"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823" r:id="rId35"/>
    <p:sldLayoutId id="2147483744" r:id="rId36"/>
    <p:sldLayoutId id="2147483925" r:id="rId37"/>
    <p:sldLayoutId id="2147483926"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921" r:id="rId28"/>
    <p:sldLayoutId id="2147483922" r:id="rId29"/>
    <p:sldLayoutId id="2147483924" r:id="rId30"/>
    <p:sldLayoutId id="2147483923"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824" r:id="rId40"/>
    <p:sldLayoutId id="2147483780" r:id="rId41"/>
    <p:sldLayoutId id="2147483913" r:id="rId42"/>
    <p:sldLayoutId id="2147483915" r:id="rId43"/>
    <p:sldLayoutId id="2147483916" r:id="rId44"/>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783" r:id="rId3"/>
    <p:sldLayoutId id="2147483817"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ext uri="{BB962C8B-B14F-4D97-AF65-F5344CB8AC3E}">
        <p14:creationId xmlns:p14="http://schemas.microsoft.com/office/powerpoint/2010/main" val="137512681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ext uri="{BB962C8B-B14F-4D97-AF65-F5344CB8AC3E}">
        <p14:creationId xmlns:p14="http://schemas.microsoft.com/office/powerpoint/2010/main" val="127967306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7.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0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2" Type="http://schemas.openxmlformats.org/officeDocument/2006/relationships/hyperlink" Target="https://www.ibm.com/legal/us/en/copytrade.shtml" TargetMode="Externa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What is Machine Learning?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1</a:t>
            </a:fld>
            <a:endParaRPr lang="en-US"/>
          </a:p>
        </p:txBody>
      </p:sp>
      <p:sp>
        <p:nvSpPr>
          <p:cNvPr id="4" name="Footer Placeholder 3">
            <a:extLst>
              <a:ext uri="{FF2B5EF4-FFF2-40B4-BE49-F238E27FC236}">
                <a16:creationId xmlns:a16="http://schemas.microsoft.com/office/drawing/2014/main" id="{8752BCC2-06C1-1646-83C3-5D94D1186DA5}"/>
              </a:ext>
            </a:extLst>
          </p:cNvPr>
          <p:cNvSpPr>
            <a:spLocks noGrp="1"/>
          </p:cNvSpPr>
          <p:nvPr>
            <p:ph type="ftr" sz="quarter" idx="11"/>
          </p:nvPr>
        </p:nvSpPr>
        <p:spPr/>
        <p:txBody>
          <a:bodyPr/>
          <a:lstStyle/>
          <a:p>
            <a:r>
              <a:rPr lang="de-DE" dirty="0"/>
              <a:t>© 2019 IBM Corporation</a:t>
            </a:r>
            <a:endParaRPr lang="en-US" dirty="0"/>
          </a:p>
        </p:txBody>
      </p:sp>
      <p:pic>
        <p:nvPicPr>
          <p:cNvPr id="7" name="Picture 6">
            <a:extLst>
              <a:ext uri="{FF2B5EF4-FFF2-40B4-BE49-F238E27FC236}">
                <a16:creationId xmlns:a16="http://schemas.microsoft.com/office/drawing/2014/main" id="{2D79D7A3-A59A-F14D-AD29-C4AEC3DFDD9E}"/>
              </a:ext>
            </a:extLst>
          </p:cNvPr>
          <p:cNvPicPr>
            <a:picLocks noChangeAspect="1"/>
          </p:cNvPicPr>
          <p:nvPr/>
        </p:nvPicPr>
        <p:blipFill>
          <a:blip r:embed="rId3"/>
          <a:stretch>
            <a:fillRect/>
          </a:stretch>
        </p:blipFill>
        <p:spPr>
          <a:xfrm>
            <a:off x="714977" y="734054"/>
            <a:ext cx="7714047" cy="3959352"/>
          </a:xfrm>
          <a:prstGeom prst="rect">
            <a:avLst/>
          </a:prstGeom>
        </p:spPr>
      </p:pic>
    </p:spTree>
    <p:extLst>
      <p:ext uri="{BB962C8B-B14F-4D97-AF65-F5344CB8AC3E}">
        <p14:creationId xmlns:p14="http://schemas.microsoft.com/office/powerpoint/2010/main" val="3626238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54594"/>
          </a:xfrm>
        </p:spPr>
        <p:txBody>
          <a:bodyPr/>
          <a:lstStyle/>
          <a:p>
            <a:r>
              <a:rPr lang="en-US" b="1" dirty="0"/>
              <a:t>BACKUP</a:t>
            </a:r>
          </a:p>
        </p:txBody>
      </p:sp>
    </p:spTree>
    <p:extLst>
      <p:ext uri="{BB962C8B-B14F-4D97-AF65-F5344CB8AC3E}">
        <p14:creationId xmlns:p14="http://schemas.microsoft.com/office/powerpoint/2010/main" val="3879443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AA5B-2460-0F4F-8FD4-FE1EC6862648}"/>
              </a:ext>
            </a:extLst>
          </p:cNvPr>
          <p:cNvSpPr>
            <a:spLocks noGrp="1"/>
          </p:cNvSpPr>
          <p:nvPr>
            <p:ph type="title"/>
          </p:nvPr>
        </p:nvSpPr>
        <p:spPr/>
        <p:txBody>
          <a:bodyPr/>
          <a:lstStyle/>
          <a:p>
            <a:r>
              <a:rPr lang="en-US" dirty="0"/>
              <a:t>Machine Learning steps</a:t>
            </a:r>
          </a:p>
        </p:txBody>
      </p:sp>
      <p:sp>
        <p:nvSpPr>
          <p:cNvPr id="3" name="Slide Number Placeholder 2">
            <a:extLst>
              <a:ext uri="{FF2B5EF4-FFF2-40B4-BE49-F238E27FC236}">
                <a16:creationId xmlns:a16="http://schemas.microsoft.com/office/drawing/2014/main" id="{C48FF8B8-C8DC-D24F-8877-DBA68B5278CB}"/>
              </a:ext>
            </a:extLst>
          </p:cNvPr>
          <p:cNvSpPr>
            <a:spLocks noGrp="1"/>
          </p:cNvSpPr>
          <p:nvPr>
            <p:ph type="sldNum" sz="quarter" idx="10"/>
          </p:nvPr>
        </p:nvSpPr>
        <p:spPr/>
        <p:txBody>
          <a:bodyPr/>
          <a:lstStyle/>
          <a:p>
            <a:fld id="{D0BE6F14-FF48-0F4F-A8AA-2E3F25371E4A}" type="slidenum">
              <a:rPr lang="en-US" smtClean="0"/>
              <a:pPr/>
              <a:t>11</a:t>
            </a:fld>
            <a:endParaRPr lang="en-US"/>
          </a:p>
        </p:txBody>
      </p:sp>
      <p:sp>
        <p:nvSpPr>
          <p:cNvPr id="4" name="Footer Placeholder 3">
            <a:extLst>
              <a:ext uri="{FF2B5EF4-FFF2-40B4-BE49-F238E27FC236}">
                <a16:creationId xmlns:a16="http://schemas.microsoft.com/office/drawing/2014/main" id="{3150C260-3E81-6746-9C54-D2287EDCFA7F}"/>
              </a:ext>
            </a:extLst>
          </p:cNvPr>
          <p:cNvSpPr>
            <a:spLocks noGrp="1"/>
          </p:cNvSpPr>
          <p:nvPr>
            <p:ph type="ftr" sz="quarter" idx="11"/>
          </p:nvPr>
        </p:nvSpPr>
        <p:spPr/>
        <p:txBody>
          <a:bodyPr/>
          <a:lstStyle/>
          <a:p>
            <a:r>
              <a:rPr lang="de-DE" dirty="0"/>
              <a:t>© 2019 IBM Corporation</a:t>
            </a:r>
            <a:endParaRPr lang="en-US" dirty="0"/>
          </a:p>
        </p:txBody>
      </p:sp>
      <p:pic>
        <p:nvPicPr>
          <p:cNvPr id="6" name="Picture 5">
            <a:extLst>
              <a:ext uri="{FF2B5EF4-FFF2-40B4-BE49-F238E27FC236}">
                <a16:creationId xmlns:a16="http://schemas.microsoft.com/office/drawing/2014/main" id="{D27B57B6-C5CF-F944-8650-5CF752B9C8AC}"/>
              </a:ext>
            </a:extLst>
          </p:cNvPr>
          <p:cNvPicPr>
            <a:picLocks noChangeAspect="1"/>
          </p:cNvPicPr>
          <p:nvPr/>
        </p:nvPicPr>
        <p:blipFill>
          <a:blip r:embed="rId2"/>
          <a:stretch>
            <a:fillRect/>
          </a:stretch>
        </p:blipFill>
        <p:spPr>
          <a:xfrm>
            <a:off x="126619" y="886134"/>
            <a:ext cx="8890762" cy="3277870"/>
          </a:xfrm>
          <a:prstGeom prst="rect">
            <a:avLst/>
          </a:prstGeom>
        </p:spPr>
      </p:pic>
      <p:sp>
        <p:nvSpPr>
          <p:cNvPr id="8" name="Rectangle 7">
            <a:extLst>
              <a:ext uri="{FF2B5EF4-FFF2-40B4-BE49-F238E27FC236}">
                <a16:creationId xmlns:a16="http://schemas.microsoft.com/office/drawing/2014/main" id="{1708F610-61A9-C343-8BD0-9DE37A840B56}"/>
              </a:ext>
            </a:extLst>
          </p:cNvPr>
          <p:cNvSpPr/>
          <p:nvPr/>
        </p:nvSpPr>
        <p:spPr>
          <a:xfrm>
            <a:off x="0" y="-690880"/>
            <a:ext cx="9144000" cy="457200"/>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696868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F7DF0F-32BD-3244-B0AB-7FDC1CFAAE51}"/>
              </a:ext>
            </a:extLst>
          </p:cNvPr>
          <p:cNvSpPr>
            <a:spLocks noGrp="1"/>
          </p:cNvSpPr>
          <p:nvPr>
            <p:ph type="title"/>
          </p:nvPr>
        </p:nvSpPr>
        <p:spPr/>
        <p:txBody>
          <a:bodyPr/>
          <a:lstStyle/>
          <a:p>
            <a:r>
              <a:rPr lang="en-US" dirty="0"/>
              <a:t>Machine Learning Models</a:t>
            </a:r>
          </a:p>
        </p:txBody>
      </p:sp>
      <p:sp>
        <p:nvSpPr>
          <p:cNvPr id="4" name="Slide Number Placeholder 3">
            <a:extLst>
              <a:ext uri="{FF2B5EF4-FFF2-40B4-BE49-F238E27FC236}">
                <a16:creationId xmlns:a16="http://schemas.microsoft.com/office/drawing/2014/main" id="{D9CECAF2-990F-2F49-8A47-8D2A7C9A26A2}"/>
              </a:ext>
            </a:extLst>
          </p:cNvPr>
          <p:cNvSpPr>
            <a:spLocks noGrp="1"/>
          </p:cNvSpPr>
          <p:nvPr>
            <p:ph type="sldNum" sz="quarter" idx="10"/>
          </p:nvPr>
        </p:nvSpPr>
        <p:spPr/>
        <p:txBody>
          <a:bodyPr/>
          <a:lstStyle/>
          <a:p>
            <a:fld id="{D0BE6F14-FF48-0F4F-A8AA-2E3F25371E4A}" type="slidenum">
              <a:rPr lang="en-US" smtClean="0">
                <a:solidFill>
                  <a:srgbClr val="000000"/>
                </a:solidFill>
              </a:rPr>
              <a:pPr/>
              <a:t>12</a:t>
            </a:fld>
            <a:endParaRPr lang="en-US">
              <a:solidFill>
                <a:srgbClr val="000000"/>
              </a:solidFill>
            </a:endParaRPr>
          </a:p>
        </p:txBody>
      </p:sp>
      <p:sp>
        <p:nvSpPr>
          <p:cNvPr id="11" name="Text Placeholder 10">
            <a:extLst>
              <a:ext uri="{FF2B5EF4-FFF2-40B4-BE49-F238E27FC236}">
                <a16:creationId xmlns:a16="http://schemas.microsoft.com/office/drawing/2014/main" id="{8AF548C4-9698-7146-9738-81B8A7D1EC4D}"/>
              </a:ext>
            </a:extLst>
          </p:cNvPr>
          <p:cNvSpPr>
            <a:spLocks noGrp="1"/>
          </p:cNvSpPr>
          <p:nvPr>
            <p:ph type="body" sz="quarter" idx="12"/>
          </p:nvPr>
        </p:nvSpPr>
        <p:spPr/>
        <p:txBody>
          <a:bodyPr/>
          <a:lstStyle/>
          <a:p>
            <a:r>
              <a:rPr lang="en-US" dirty="0"/>
              <a:t>Based on the data available and the question at hand, a machine learning algorithm will be trained using one of four different learning models</a:t>
            </a:r>
          </a:p>
        </p:txBody>
      </p:sp>
      <p:pic>
        <p:nvPicPr>
          <p:cNvPr id="7" name="Picture 6">
            <a:extLst>
              <a:ext uri="{FF2B5EF4-FFF2-40B4-BE49-F238E27FC236}">
                <a16:creationId xmlns:a16="http://schemas.microsoft.com/office/drawing/2014/main" id="{488563C6-B993-5045-9C98-64F02198099D}"/>
              </a:ext>
            </a:extLst>
          </p:cNvPr>
          <p:cNvPicPr>
            <a:picLocks noChangeAspect="1"/>
          </p:cNvPicPr>
          <p:nvPr/>
        </p:nvPicPr>
        <p:blipFill>
          <a:blip r:embed="rId2"/>
          <a:stretch>
            <a:fillRect/>
          </a:stretch>
        </p:blipFill>
        <p:spPr>
          <a:xfrm>
            <a:off x="3578860" y="565150"/>
            <a:ext cx="5058410" cy="4213860"/>
          </a:xfrm>
          <a:prstGeom prst="rect">
            <a:avLst/>
          </a:prstGeom>
        </p:spPr>
      </p:pic>
      <p:sp>
        <p:nvSpPr>
          <p:cNvPr id="8" name="Footer Placeholder 3">
            <a:extLst>
              <a:ext uri="{FF2B5EF4-FFF2-40B4-BE49-F238E27FC236}">
                <a16:creationId xmlns:a16="http://schemas.microsoft.com/office/drawing/2014/main" id="{FDE07994-CBC2-4E9C-BC0D-21CCDD9BF748}"/>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3698050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D87B-5A04-CC4F-8F13-81972EB4C0F6}"/>
              </a:ext>
            </a:extLst>
          </p:cNvPr>
          <p:cNvSpPr>
            <a:spLocks noGrp="1"/>
          </p:cNvSpPr>
          <p:nvPr>
            <p:ph type="title"/>
          </p:nvPr>
        </p:nvSpPr>
        <p:spPr/>
        <p:txBody>
          <a:bodyPr/>
          <a:lstStyle/>
          <a:p>
            <a:r>
              <a:rPr lang="en-US" dirty="0"/>
              <a:t>Supervised Learning</a:t>
            </a:r>
          </a:p>
        </p:txBody>
      </p:sp>
      <p:sp>
        <p:nvSpPr>
          <p:cNvPr id="3" name="Slide Number Placeholder 2">
            <a:extLst>
              <a:ext uri="{FF2B5EF4-FFF2-40B4-BE49-F238E27FC236}">
                <a16:creationId xmlns:a16="http://schemas.microsoft.com/office/drawing/2014/main" id="{90C7633B-F87B-FB43-B9EC-C7A9A84A210B}"/>
              </a:ext>
            </a:extLst>
          </p:cNvPr>
          <p:cNvSpPr>
            <a:spLocks noGrp="1"/>
          </p:cNvSpPr>
          <p:nvPr>
            <p:ph type="sldNum" sz="quarter" idx="10"/>
          </p:nvPr>
        </p:nvSpPr>
        <p:spPr/>
        <p:txBody>
          <a:bodyPr/>
          <a:lstStyle/>
          <a:p>
            <a:fld id="{D0BE6F14-FF48-0F4F-A8AA-2E3F25371E4A}" type="slidenum">
              <a:rPr lang="en-US" smtClean="0">
                <a:solidFill>
                  <a:srgbClr val="000000"/>
                </a:solidFill>
              </a:rPr>
              <a:pPr/>
              <a:t>13</a:t>
            </a:fld>
            <a:endParaRPr lang="en-US">
              <a:solidFill>
                <a:srgbClr val="000000"/>
              </a:solidFill>
            </a:endParaRPr>
          </a:p>
        </p:txBody>
      </p:sp>
      <p:sp>
        <p:nvSpPr>
          <p:cNvPr id="5" name="Text Placeholder 4">
            <a:extLst>
              <a:ext uri="{FF2B5EF4-FFF2-40B4-BE49-F238E27FC236}">
                <a16:creationId xmlns:a16="http://schemas.microsoft.com/office/drawing/2014/main" id="{5AC40EBD-81F3-044E-B90C-74D3B51DD168}"/>
              </a:ext>
            </a:extLst>
          </p:cNvPr>
          <p:cNvSpPr>
            <a:spLocks noGrp="1"/>
          </p:cNvSpPr>
          <p:nvPr>
            <p:ph type="body" sz="quarter" idx="12"/>
          </p:nvPr>
        </p:nvSpPr>
        <p:spPr>
          <a:xfrm>
            <a:off x="228600" y="1097280"/>
            <a:ext cx="1828800" cy="3501445"/>
          </a:xfrm>
        </p:spPr>
        <p:txBody>
          <a:bodyPr/>
          <a:lstStyle/>
          <a:p>
            <a:r>
              <a:rPr lang="en-US" i="1" dirty="0"/>
              <a:t>Using past data to make predictions</a:t>
            </a:r>
          </a:p>
        </p:txBody>
      </p:sp>
      <p:pic>
        <p:nvPicPr>
          <p:cNvPr id="7" name="Picture 6">
            <a:extLst>
              <a:ext uri="{FF2B5EF4-FFF2-40B4-BE49-F238E27FC236}">
                <a16:creationId xmlns:a16="http://schemas.microsoft.com/office/drawing/2014/main" id="{7EFF1D04-3C37-BC48-BBD7-F0D53AE9C541}"/>
              </a:ext>
            </a:extLst>
          </p:cNvPr>
          <p:cNvPicPr>
            <a:picLocks noChangeAspect="1"/>
          </p:cNvPicPr>
          <p:nvPr/>
        </p:nvPicPr>
        <p:blipFill>
          <a:blip r:embed="rId2"/>
          <a:stretch>
            <a:fillRect/>
          </a:stretch>
        </p:blipFill>
        <p:spPr>
          <a:xfrm>
            <a:off x="1156970" y="1377950"/>
            <a:ext cx="7480300" cy="2590800"/>
          </a:xfrm>
          <a:prstGeom prst="rect">
            <a:avLst/>
          </a:prstGeom>
        </p:spPr>
      </p:pic>
      <p:sp>
        <p:nvSpPr>
          <p:cNvPr id="8" name="Footer Placeholder 3">
            <a:extLst>
              <a:ext uri="{FF2B5EF4-FFF2-40B4-BE49-F238E27FC236}">
                <a16:creationId xmlns:a16="http://schemas.microsoft.com/office/drawing/2014/main" id="{FD272CE3-D432-4F2E-80BE-4D69D71A5D13}"/>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88604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D87B-5A04-CC4F-8F13-81972EB4C0F6}"/>
              </a:ext>
            </a:extLst>
          </p:cNvPr>
          <p:cNvSpPr>
            <a:spLocks noGrp="1"/>
          </p:cNvSpPr>
          <p:nvPr>
            <p:ph type="title"/>
          </p:nvPr>
        </p:nvSpPr>
        <p:spPr/>
        <p:txBody>
          <a:bodyPr/>
          <a:lstStyle/>
          <a:p>
            <a:r>
              <a:rPr lang="en-US" dirty="0"/>
              <a:t>Supervised Learning - </a:t>
            </a:r>
            <a:r>
              <a:rPr lang="en-US" b="1" dirty="0"/>
              <a:t>Classification</a:t>
            </a:r>
          </a:p>
        </p:txBody>
      </p:sp>
      <p:sp>
        <p:nvSpPr>
          <p:cNvPr id="3" name="Slide Number Placeholder 2">
            <a:extLst>
              <a:ext uri="{FF2B5EF4-FFF2-40B4-BE49-F238E27FC236}">
                <a16:creationId xmlns:a16="http://schemas.microsoft.com/office/drawing/2014/main" id="{90C7633B-F87B-FB43-B9EC-C7A9A84A210B}"/>
              </a:ext>
            </a:extLst>
          </p:cNvPr>
          <p:cNvSpPr>
            <a:spLocks noGrp="1"/>
          </p:cNvSpPr>
          <p:nvPr>
            <p:ph type="sldNum" sz="quarter" idx="10"/>
          </p:nvPr>
        </p:nvSpPr>
        <p:spPr/>
        <p:txBody>
          <a:bodyPr/>
          <a:lstStyle/>
          <a:p>
            <a:fld id="{D0BE6F14-FF48-0F4F-A8AA-2E3F25371E4A}" type="slidenum">
              <a:rPr lang="en-US" smtClean="0">
                <a:solidFill>
                  <a:srgbClr val="000000"/>
                </a:solidFill>
              </a:rPr>
              <a:pPr/>
              <a:t>14</a:t>
            </a:fld>
            <a:endParaRPr lang="en-US">
              <a:solidFill>
                <a:srgbClr val="000000"/>
              </a:solidFill>
            </a:endParaRPr>
          </a:p>
        </p:txBody>
      </p:sp>
      <p:sp>
        <p:nvSpPr>
          <p:cNvPr id="5" name="Text Placeholder 4">
            <a:extLst>
              <a:ext uri="{FF2B5EF4-FFF2-40B4-BE49-F238E27FC236}">
                <a16:creationId xmlns:a16="http://schemas.microsoft.com/office/drawing/2014/main" id="{5AC40EBD-81F3-044E-B90C-74D3B51DD168}"/>
              </a:ext>
            </a:extLst>
          </p:cNvPr>
          <p:cNvSpPr>
            <a:spLocks noGrp="1"/>
          </p:cNvSpPr>
          <p:nvPr>
            <p:ph type="body" sz="quarter" idx="12"/>
          </p:nvPr>
        </p:nvSpPr>
        <p:spPr>
          <a:xfrm>
            <a:off x="228600" y="1097280"/>
            <a:ext cx="1828800" cy="3501445"/>
          </a:xfrm>
        </p:spPr>
        <p:txBody>
          <a:bodyPr/>
          <a:lstStyle/>
          <a:p>
            <a:r>
              <a:rPr lang="en-US" i="1" dirty="0"/>
              <a:t>Assign data to different categories, based on similar past data</a:t>
            </a:r>
          </a:p>
        </p:txBody>
      </p:sp>
      <p:pic>
        <p:nvPicPr>
          <p:cNvPr id="10" name="Picture 9">
            <a:extLst>
              <a:ext uri="{FF2B5EF4-FFF2-40B4-BE49-F238E27FC236}">
                <a16:creationId xmlns:a16="http://schemas.microsoft.com/office/drawing/2014/main" id="{426E8156-0866-034D-BF02-8EAAB6AC6C2D}"/>
              </a:ext>
            </a:extLst>
          </p:cNvPr>
          <p:cNvPicPr>
            <a:picLocks noChangeAspect="1"/>
          </p:cNvPicPr>
          <p:nvPr/>
        </p:nvPicPr>
        <p:blipFill>
          <a:blip r:embed="rId2"/>
          <a:stretch>
            <a:fillRect/>
          </a:stretch>
        </p:blipFill>
        <p:spPr>
          <a:xfrm>
            <a:off x="1409700" y="1371600"/>
            <a:ext cx="7227570" cy="2626995"/>
          </a:xfrm>
          <a:prstGeom prst="rect">
            <a:avLst/>
          </a:prstGeom>
        </p:spPr>
      </p:pic>
      <p:sp>
        <p:nvSpPr>
          <p:cNvPr id="7" name="Footer Placeholder 3">
            <a:extLst>
              <a:ext uri="{FF2B5EF4-FFF2-40B4-BE49-F238E27FC236}">
                <a16:creationId xmlns:a16="http://schemas.microsoft.com/office/drawing/2014/main" id="{5827A019-EAE7-421A-9B2A-AB1D50CAD1FD}"/>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45438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D87B-5A04-CC4F-8F13-81972EB4C0F6}"/>
              </a:ext>
            </a:extLst>
          </p:cNvPr>
          <p:cNvSpPr>
            <a:spLocks noGrp="1"/>
          </p:cNvSpPr>
          <p:nvPr>
            <p:ph type="title"/>
          </p:nvPr>
        </p:nvSpPr>
        <p:spPr/>
        <p:txBody>
          <a:bodyPr/>
          <a:lstStyle/>
          <a:p>
            <a:r>
              <a:rPr lang="en-US" dirty="0"/>
              <a:t>Supervised Learning - </a:t>
            </a:r>
            <a:r>
              <a:rPr lang="en-US" b="1" dirty="0"/>
              <a:t>Regression</a:t>
            </a:r>
          </a:p>
        </p:txBody>
      </p:sp>
      <p:sp>
        <p:nvSpPr>
          <p:cNvPr id="3" name="Slide Number Placeholder 2">
            <a:extLst>
              <a:ext uri="{FF2B5EF4-FFF2-40B4-BE49-F238E27FC236}">
                <a16:creationId xmlns:a16="http://schemas.microsoft.com/office/drawing/2014/main" id="{90C7633B-F87B-FB43-B9EC-C7A9A84A210B}"/>
              </a:ext>
            </a:extLst>
          </p:cNvPr>
          <p:cNvSpPr>
            <a:spLocks noGrp="1"/>
          </p:cNvSpPr>
          <p:nvPr>
            <p:ph type="sldNum" sz="quarter" idx="10"/>
          </p:nvPr>
        </p:nvSpPr>
        <p:spPr/>
        <p:txBody>
          <a:bodyPr/>
          <a:lstStyle/>
          <a:p>
            <a:fld id="{D0BE6F14-FF48-0F4F-A8AA-2E3F25371E4A}" type="slidenum">
              <a:rPr lang="en-US" smtClean="0">
                <a:solidFill>
                  <a:srgbClr val="000000"/>
                </a:solidFill>
              </a:rPr>
              <a:pPr/>
              <a:t>15</a:t>
            </a:fld>
            <a:endParaRPr lang="en-US">
              <a:solidFill>
                <a:srgbClr val="000000"/>
              </a:solidFill>
            </a:endParaRPr>
          </a:p>
        </p:txBody>
      </p:sp>
      <p:sp>
        <p:nvSpPr>
          <p:cNvPr id="5" name="Text Placeholder 4">
            <a:extLst>
              <a:ext uri="{FF2B5EF4-FFF2-40B4-BE49-F238E27FC236}">
                <a16:creationId xmlns:a16="http://schemas.microsoft.com/office/drawing/2014/main" id="{5AC40EBD-81F3-044E-B90C-74D3B51DD168}"/>
              </a:ext>
            </a:extLst>
          </p:cNvPr>
          <p:cNvSpPr>
            <a:spLocks noGrp="1"/>
          </p:cNvSpPr>
          <p:nvPr>
            <p:ph type="body" sz="quarter" idx="12"/>
          </p:nvPr>
        </p:nvSpPr>
        <p:spPr>
          <a:xfrm>
            <a:off x="228600" y="1097280"/>
            <a:ext cx="1828800" cy="3501445"/>
          </a:xfrm>
        </p:spPr>
        <p:txBody>
          <a:bodyPr/>
          <a:lstStyle/>
          <a:p>
            <a:r>
              <a:rPr lang="en-US" i="1" dirty="0"/>
              <a:t>Predict a value for a given input, based on past data</a:t>
            </a:r>
          </a:p>
        </p:txBody>
      </p:sp>
      <p:pic>
        <p:nvPicPr>
          <p:cNvPr id="10" name="Picture 9">
            <a:extLst>
              <a:ext uri="{FF2B5EF4-FFF2-40B4-BE49-F238E27FC236}">
                <a16:creationId xmlns:a16="http://schemas.microsoft.com/office/drawing/2014/main" id="{1DF32132-698D-234C-BBE6-9905AD5B2879}"/>
              </a:ext>
            </a:extLst>
          </p:cNvPr>
          <p:cNvPicPr>
            <a:picLocks noChangeAspect="1"/>
          </p:cNvPicPr>
          <p:nvPr/>
        </p:nvPicPr>
        <p:blipFill>
          <a:blip r:embed="rId2"/>
          <a:stretch>
            <a:fillRect/>
          </a:stretch>
        </p:blipFill>
        <p:spPr>
          <a:xfrm>
            <a:off x="506730" y="731520"/>
            <a:ext cx="8130540" cy="3705393"/>
          </a:xfrm>
          <a:prstGeom prst="rect">
            <a:avLst/>
          </a:prstGeom>
        </p:spPr>
      </p:pic>
      <p:sp>
        <p:nvSpPr>
          <p:cNvPr id="7" name="Footer Placeholder 3">
            <a:extLst>
              <a:ext uri="{FF2B5EF4-FFF2-40B4-BE49-F238E27FC236}">
                <a16:creationId xmlns:a16="http://schemas.microsoft.com/office/drawing/2014/main" id="{9CE415B4-9835-4894-9F79-192DB97B02A9}"/>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1496152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D87B-5A04-CC4F-8F13-81972EB4C0F6}"/>
              </a:ext>
            </a:extLst>
          </p:cNvPr>
          <p:cNvSpPr>
            <a:spLocks noGrp="1"/>
          </p:cNvSpPr>
          <p:nvPr>
            <p:ph type="title"/>
          </p:nvPr>
        </p:nvSpPr>
        <p:spPr/>
        <p:txBody>
          <a:bodyPr/>
          <a:lstStyle/>
          <a:p>
            <a:r>
              <a:rPr lang="en-US" dirty="0"/>
              <a:t>Unsupervised Learning</a:t>
            </a:r>
          </a:p>
        </p:txBody>
      </p:sp>
      <p:sp>
        <p:nvSpPr>
          <p:cNvPr id="3" name="Slide Number Placeholder 2">
            <a:extLst>
              <a:ext uri="{FF2B5EF4-FFF2-40B4-BE49-F238E27FC236}">
                <a16:creationId xmlns:a16="http://schemas.microsoft.com/office/drawing/2014/main" id="{90C7633B-F87B-FB43-B9EC-C7A9A84A210B}"/>
              </a:ext>
            </a:extLst>
          </p:cNvPr>
          <p:cNvSpPr>
            <a:spLocks noGrp="1"/>
          </p:cNvSpPr>
          <p:nvPr>
            <p:ph type="sldNum" sz="quarter" idx="10"/>
          </p:nvPr>
        </p:nvSpPr>
        <p:spPr/>
        <p:txBody>
          <a:bodyPr/>
          <a:lstStyle/>
          <a:p>
            <a:fld id="{D0BE6F14-FF48-0F4F-A8AA-2E3F25371E4A}" type="slidenum">
              <a:rPr lang="en-US" smtClean="0">
                <a:solidFill>
                  <a:srgbClr val="000000"/>
                </a:solidFill>
              </a:rPr>
              <a:pPr/>
              <a:t>16</a:t>
            </a:fld>
            <a:endParaRPr lang="en-US">
              <a:solidFill>
                <a:srgbClr val="000000"/>
              </a:solidFill>
            </a:endParaRPr>
          </a:p>
        </p:txBody>
      </p:sp>
      <p:sp>
        <p:nvSpPr>
          <p:cNvPr id="5" name="Text Placeholder 4">
            <a:extLst>
              <a:ext uri="{FF2B5EF4-FFF2-40B4-BE49-F238E27FC236}">
                <a16:creationId xmlns:a16="http://schemas.microsoft.com/office/drawing/2014/main" id="{5AC40EBD-81F3-044E-B90C-74D3B51DD168}"/>
              </a:ext>
            </a:extLst>
          </p:cNvPr>
          <p:cNvSpPr>
            <a:spLocks noGrp="1"/>
          </p:cNvSpPr>
          <p:nvPr>
            <p:ph type="body" sz="quarter" idx="12"/>
          </p:nvPr>
        </p:nvSpPr>
        <p:spPr/>
        <p:txBody>
          <a:bodyPr/>
          <a:lstStyle/>
          <a:p>
            <a:r>
              <a:rPr lang="en-US" i="1" dirty="0"/>
              <a:t>Finding structure in data by extracting hidden features</a:t>
            </a:r>
          </a:p>
        </p:txBody>
      </p:sp>
      <p:pic>
        <p:nvPicPr>
          <p:cNvPr id="10" name="Picture 9">
            <a:extLst>
              <a:ext uri="{FF2B5EF4-FFF2-40B4-BE49-F238E27FC236}">
                <a16:creationId xmlns:a16="http://schemas.microsoft.com/office/drawing/2014/main" id="{7153B739-0254-8E4B-A0AC-6FF4859DB076}"/>
              </a:ext>
            </a:extLst>
          </p:cNvPr>
          <p:cNvPicPr>
            <a:picLocks noChangeAspect="1"/>
          </p:cNvPicPr>
          <p:nvPr/>
        </p:nvPicPr>
        <p:blipFill>
          <a:blip r:embed="rId2"/>
          <a:stretch>
            <a:fillRect/>
          </a:stretch>
        </p:blipFill>
        <p:spPr>
          <a:xfrm>
            <a:off x="1156970" y="863600"/>
            <a:ext cx="7480300" cy="3619500"/>
          </a:xfrm>
          <a:prstGeom prst="rect">
            <a:avLst/>
          </a:prstGeom>
        </p:spPr>
      </p:pic>
      <p:sp>
        <p:nvSpPr>
          <p:cNvPr id="7" name="Footer Placeholder 3">
            <a:extLst>
              <a:ext uri="{FF2B5EF4-FFF2-40B4-BE49-F238E27FC236}">
                <a16:creationId xmlns:a16="http://schemas.microsoft.com/office/drawing/2014/main" id="{B1F62BEA-1ACE-46C6-A8A0-A3D24AD4078F}"/>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266618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D87B-5A04-CC4F-8F13-81972EB4C0F6}"/>
              </a:ext>
            </a:extLst>
          </p:cNvPr>
          <p:cNvSpPr>
            <a:spLocks noGrp="1"/>
          </p:cNvSpPr>
          <p:nvPr>
            <p:ph type="title"/>
          </p:nvPr>
        </p:nvSpPr>
        <p:spPr/>
        <p:txBody>
          <a:bodyPr/>
          <a:lstStyle/>
          <a:p>
            <a:r>
              <a:rPr lang="en-US" dirty="0"/>
              <a:t>Unsupervised Learning – </a:t>
            </a:r>
            <a:br>
              <a:rPr lang="en-US" dirty="0"/>
            </a:br>
            <a:r>
              <a:rPr lang="en-US" dirty="0"/>
              <a:t>Use cases</a:t>
            </a:r>
          </a:p>
        </p:txBody>
      </p:sp>
      <p:sp>
        <p:nvSpPr>
          <p:cNvPr id="3" name="Slide Number Placeholder 2">
            <a:extLst>
              <a:ext uri="{FF2B5EF4-FFF2-40B4-BE49-F238E27FC236}">
                <a16:creationId xmlns:a16="http://schemas.microsoft.com/office/drawing/2014/main" id="{90C7633B-F87B-FB43-B9EC-C7A9A84A210B}"/>
              </a:ext>
            </a:extLst>
          </p:cNvPr>
          <p:cNvSpPr>
            <a:spLocks noGrp="1"/>
          </p:cNvSpPr>
          <p:nvPr>
            <p:ph type="sldNum" sz="quarter" idx="10"/>
          </p:nvPr>
        </p:nvSpPr>
        <p:spPr/>
        <p:txBody>
          <a:bodyPr/>
          <a:lstStyle/>
          <a:p>
            <a:fld id="{D0BE6F14-FF48-0F4F-A8AA-2E3F25371E4A}" type="slidenum">
              <a:rPr lang="en-US" smtClean="0">
                <a:solidFill>
                  <a:srgbClr val="000000"/>
                </a:solidFill>
              </a:rPr>
              <a:pPr/>
              <a:t>17</a:t>
            </a:fld>
            <a:endParaRPr lang="en-US">
              <a:solidFill>
                <a:srgbClr val="000000"/>
              </a:solidFill>
            </a:endParaRPr>
          </a:p>
        </p:txBody>
      </p:sp>
      <p:pic>
        <p:nvPicPr>
          <p:cNvPr id="7" name="Picture 6">
            <a:extLst>
              <a:ext uri="{FF2B5EF4-FFF2-40B4-BE49-F238E27FC236}">
                <a16:creationId xmlns:a16="http://schemas.microsoft.com/office/drawing/2014/main" id="{5B820BC6-DB1F-A24D-A9DA-482166810642}"/>
              </a:ext>
            </a:extLst>
          </p:cNvPr>
          <p:cNvPicPr>
            <a:picLocks noChangeAspect="1"/>
          </p:cNvPicPr>
          <p:nvPr/>
        </p:nvPicPr>
        <p:blipFill>
          <a:blip r:embed="rId2"/>
          <a:stretch>
            <a:fillRect/>
          </a:stretch>
        </p:blipFill>
        <p:spPr>
          <a:xfrm>
            <a:off x="885825" y="396240"/>
            <a:ext cx="7372350" cy="4419600"/>
          </a:xfrm>
          <a:prstGeom prst="rect">
            <a:avLst/>
          </a:prstGeom>
        </p:spPr>
      </p:pic>
      <p:sp>
        <p:nvSpPr>
          <p:cNvPr id="6" name="Footer Placeholder 3">
            <a:extLst>
              <a:ext uri="{FF2B5EF4-FFF2-40B4-BE49-F238E27FC236}">
                <a16:creationId xmlns:a16="http://schemas.microsoft.com/office/drawing/2014/main" id="{DF801C0F-0927-4E5F-84BD-F04D87ED4F79}"/>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173240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B354C9-EEAB-0241-9229-05535BC0FC2C}"/>
              </a:ext>
            </a:extLst>
          </p:cNvPr>
          <p:cNvSpPr>
            <a:spLocks noGrp="1"/>
          </p:cNvSpPr>
          <p:nvPr>
            <p:ph type="title"/>
          </p:nvPr>
        </p:nvSpPr>
        <p:spPr/>
        <p:txBody>
          <a:bodyPr/>
          <a:lstStyle/>
          <a:p>
            <a:r>
              <a:rPr lang="en-US" dirty="0"/>
              <a:t>Semi-supervised Learning</a:t>
            </a:r>
          </a:p>
        </p:txBody>
      </p:sp>
      <p:sp>
        <p:nvSpPr>
          <p:cNvPr id="3" name="Slide Number Placeholder 2">
            <a:extLst>
              <a:ext uri="{FF2B5EF4-FFF2-40B4-BE49-F238E27FC236}">
                <a16:creationId xmlns:a16="http://schemas.microsoft.com/office/drawing/2014/main" id="{B678C4C6-D7DC-AD41-92FC-B5ACAF4DE780}"/>
              </a:ext>
            </a:extLst>
          </p:cNvPr>
          <p:cNvSpPr>
            <a:spLocks noGrp="1"/>
          </p:cNvSpPr>
          <p:nvPr>
            <p:ph type="sldNum" sz="quarter" idx="10"/>
          </p:nvPr>
        </p:nvSpPr>
        <p:spPr/>
        <p:txBody>
          <a:bodyPr/>
          <a:lstStyle/>
          <a:p>
            <a:fld id="{D0BE6F14-FF48-0F4F-A8AA-2E3F25371E4A}" type="slidenum">
              <a:rPr lang="en-US" smtClean="0"/>
              <a:pPr/>
              <a:t>18</a:t>
            </a:fld>
            <a:endParaRPr lang="en-US"/>
          </a:p>
        </p:txBody>
      </p:sp>
      <p:sp>
        <p:nvSpPr>
          <p:cNvPr id="4" name="Text Placeholder 3">
            <a:extLst>
              <a:ext uri="{FF2B5EF4-FFF2-40B4-BE49-F238E27FC236}">
                <a16:creationId xmlns:a16="http://schemas.microsoft.com/office/drawing/2014/main" id="{3D0C1763-19E3-8C4D-87D4-2FF39BA00833}"/>
              </a:ext>
            </a:extLst>
          </p:cNvPr>
          <p:cNvSpPr>
            <a:spLocks noGrp="1"/>
          </p:cNvSpPr>
          <p:nvPr>
            <p:ph type="body" sz="quarter" idx="12"/>
          </p:nvPr>
        </p:nvSpPr>
        <p:spPr/>
        <p:txBody>
          <a:bodyPr/>
          <a:lstStyle/>
          <a:p>
            <a:r>
              <a:rPr lang="en-US" sz="1600" i="1" dirty="0"/>
              <a:t>When extracting relevant features from data is difficult and labeling </a:t>
            </a:r>
            <a:r>
              <a:rPr lang="en-US" sz="1600" i="1" u="sng" dirty="0"/>
              <a:t>all</a:t>
            </a:r>
            <a:r>
              <a:rPr lang="en-US" sz="1600" i="1" dirty="0"/>
              <a:t> of the data is too time-intensive</a:t>
            </a:r>
          </a:p>
        </p:txBody>
      </p:sp>
      <p:pic>
        <p:nvPicPr>
          <p:cNvPr id="8" name="Picture 7">
            <a:extLst>
              <a:ext uri="{FF2B5EF4-FFF2-40B4-BE49-F238E27FC236}">
                <a16:creationId xmlns:a16="http://schemas.microsoft.com/office/drawing/2014/main" id="{8BDBAEC6-3D3C-6F4D-BE56-BB2FBDB1375E}"/>
              </a:ext>
            </a:extLst>
          </p:cNvPr>
          <p:cNvPicPr>
            <a:picLocks noChangeAspect="1"/>
          </p:cNvPicPr>
          <p:nvPr/>
        </p:nvPicPr>
        <p:blipFill>
          <a:blip r:embed="rId2"/>
          <a:stretch>
            <a:fillRect/>
          </a:stretch>
        </p:blipFill>
        <p:spPr>
          <a:xfrm>
            <a:off x="2350770" y="977900"/>
            <a:ext cx="6286500" cy="3390900"/>
          </a:xfrm>
          <a:prstGeom prst="rect">
            <a:avLst/>
          </a:prstGeom>
        </p:spPr>
      </p:pic>
      <p:sp>
        <p:nvSpPr>
          <p:cNvPr id="7" name="Footer Placeholder 3">
            <a:extLst>
              <a:ext uri="{FF2B5EF4-FFF2-40B4-BE49-F238E27FC236}">
                <a16:creationId xmlns:a16="http://schemas.microsoft.com/office/drawing/2014/main" id="{B4DE35FC-7B20-458D-AC87-8836DB254C6A}"/>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363365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B354C9-EEAB-0241-9229-05535BC0FC2C}"/>
              </a:ext>
            </a:extLst>
          </p:cNvPr>
          <p:cNvSpPr>
            <a:spLocks noGrp="1"/>
          </p:cNvSpPr>
          <p:nvPr>
            <p:ph type="title"/>
          </p:nvPr>
        </p:nvSpPr>
        <p:spPr/>
        <p:txBody>
          <a:bodyPr/>
          <a:lstStyle/>
          <a:p>
            <a:r>
              <a:rPr lang="en-US" dirty="0"/>
              <a:t>Reinforcement Learning</a:t>
            </a:r>
          </a:p>
        </p:txBody>
      </p:sp>
      <p:sp>
        <p:nvSpPr>
          <p:cNvPr id="3" name="Slide Number Placeholder 2">
            <a:extLst>
              <a:ext uri="{FF2B5EF4-FFF2-40B4-BE49-F238E27FC236}">
                <a16:creationId xmlns:a16="http://schemas.microsoft.com/office/drawing/2014/main" id="{B678C4C6-D7DC-AD41-92FC-B5ACAF4DE780}"/>
              </a:ext>
            </a:extLst>
          </p:cNvPr>
          <p:cNvSpPr>
            <a:spLocks noGrp="1"/>
          </p:cNvSpPr>
          <p:nvPr>
            <p:ph type="sldNum" sz="quarter" idx="10"/>
          </p:nvPr>
        </p:nvSpPr>
        <p:spPr/>
        <p:txBody>
          <a:bodyPr/>
          <a:lstStyle/>
          <a:p>
            <a:fld id="{D0BE6F14-FF48-0F4F-A8AA-2E3F25371E4A}" type="slidenum">
              <a:rPr lang="en-US" smtClean="0"/>
              <a:pPr/>
              <a:t>19</a:t>
            </a:fld>
            <a:endParaRPr lang="en-US"/>
          </a:p>
        </p:txBody>
      </p:sp>
      <p:sp>
        <p:nvSpPr>
          <p:cNvPr id="4" name="Text Placeholder 3">
            <a:extLst>
              <a:ext uri="{FF2B5EF4-FFF2-40B4-BE49-F238E27FC236}">
                <a16:creationId xmlns:a16="http://schemas.microsoft.com/office/drawing/2014/main" id="{3D0C1763-19E3-8C4D-87D4-2FF39BA00833}"/>
              </a:ext>
            </a:extLst>
          </p:cNvPr>
          <p:cNvSpPr>
            <a:spLocks noGrp="1"/>
          </p:cNvSpPr>
          <p:nvPr>
            <p:ph type="body" sz="quarter" idx="12"/>
          </p:nvPr>
        </p:nvSpPr>
        <p:spPr/>
        <p:txBody>
          <a:bodyPr/>
          <a:lstStyle/>
          <a:p>
            <a:r>
              <a:rPr lang="en-US" sz="1600" i="1" dirty="0"/>
              <a:t>Predicting the best next step to take to earn the biggest reward</a:t>
            </a:r>
          </a:p>
        </p:txBody>
      </p:sp>
      <p:pic>
        <p:nvPicPr>
          <p:cNvPr id="8" name="Picture 7">
            <a:extLst>
              <a:ext uri="{FF2B5EF4-FFF2-40B4-BE49-F238E27FC236}">
                <a16:creationId xmlns:a16="http://schemas.microsoft.com/office/drawing/2014/main" id="{8BDBAEC6-3D3C-6F4D-BE56-BB2FBDB1375E}"/>
              </a:ext>
            </a:extLst>
          </p:cNvPr>
          <p:cNvPicPr>
            <a:picLocks noChangeAspect="1"/>
          </p:cNvPicPr>
          <p:nvPr/>
        </p:nvPicPr>
        <p:blipFill>
          <a:blip r:embed="rId2"/>
          <a:stretch>
            <a:fillRect/>
          </a:stretch>
        </p:blipFill>
        <p:spPr>
          <a:xfrm>
            <a:off x="2350770" y="1225550"/>
            <a:ext cx="6286500" cy="2895600"/>
          </a:xfrm>
          <a:prstGeom prst="rect">
            <a:avLst/>
          </a:prstGeom>
        </p:spPr>
      </p:pic>
      <p:sp>
        <p:nvSpPr>
          <p:cNvPr id="7" name="Footer Placeholder 3">
            <a:extLst>
              <a:ext uri="{FF2B5EF4-FFF2-40B4-BE49-F238E27FC236}">
                <a16:creationId xmlns:a16="http://schemas.microsoft.com/office/drawing/2014/main" id="{4B7DFD03-7BA4-4429-9C52-B45662828263}"/>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602892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What is Machine Learning?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a:extLst>
              <a:ext uri="{FF2B5EF4-FFF2-40B4-BE49-F238E27FC236}">
                <a16:creationId xmlns:a16="http://schemas.microsoft.com/office/drawing/2014/main" id="{8752BCC2-06C1-1646-83C3-5D94D1186DA5}"/>
              </a:ext>
            </a:extLst>
          </p:cNvPr>
          <p:cNvSpPr>
            <a:spLocks noGrp="1"/>
          </p:cNvSpPr>
          <p:nvPr>
            <p:ph type="ftr" sz="quarter" idx="11"/>
          </p:nvPr>
        </p:nvSpPr>
        <p:spPr/>
        <p:txBody>
          <a:bodyPr/>
          <a:lstStyle/>
          <a:p>
            <a:r>
              <a:rPr lang="de-DE" dirty="0"/>
              <a:t>© 2019 IBM Corporation</a:t>
            </a:r>
            <a:endParaRPr lang="en-US" dirty="0"/>
          </a:p>
        </p:txBody>
      </p:sp>
      <p:pic>
        <p:nvPicPr>
          <p:cNvPr id="6" name="Picture 5">
            <a:extLst>
              <a:ext uri="{FF2B5EF4-FFF2-40B4-BE49-F238E27FC236}">
                <a16:creationId xmlns:a16="http://schemas.microsoft.com/office/drawing/2014/main" id="{8547F84D-09C8-4581-BBCD-75EE42E225B2}"/>
              </a:ext>
            </a:extLst>
          </p:cNvPr>
          <p:cNvPicPr>
            <a:picLocks noChangeAspect="1"/>
          </p:cNvPicPr>
          <p:nvPr/>
        </p:nvPicPr>
        <p:blipFill>
          <a:blip r:embed="rId3"/>
          <a:stretch>
            <a:fillRect/>
          </a:stretch>
        </p:blipFill>
        <p:spPr>
          <a:xfrm>
            <a:off x="4078287" y="1375569"/>
            <a:ext cx="4500563" cy="2505468"/>
          </a:xfrm>
          <a:prstGeom prst="rect">
            <a:avLst/>
          </a:prstGeom>
        </p:spPr>
      </p:pic>
      <p:pic>
        <p:nvPicPr>
          <p:cNvPr id="8" name="Picture 7">
            <a:extLst>
              <a:ext uri="{FF2B5EF4-FFF2-40B4-BE49-F238E27FC236}">
                <a16:creationId xmlns:a16="http://schemas.microsoft.com/office/drawing/2014/main" id="{336A088D-FD41-47CF-8308-DFAC950FA250}"/>
              </a:ext>
            </a:extLst>
          </p:cNvPr>
          <p:cNvPicPr>
            <a:picLocks noChangeAspect="1"/>
          </p:cNvPicPr>
          <p:nvPr/>
        </p:nvPicPr>
        <p:blipFill>
          <a:blip r:embed="rId4"/>
          <a:stretch>
            <a:fillRect/>
          </a:stretch>
        </p:blipFill>
        <p:spPr>
          <a:xfrm>
            <a:off x="498475" y="1375569"/>
            <a:ext cx="2619376" cy="1462088"/>
          </a:xfrm>
          <a:prstGeom prst="rect">
            <a:avLst/>
          </a:prstGeom>
        </p:spPr>
      </p:pic>
      <p:sp>
        <p:nvSpPr>
          <p:cNvPr id="9" name="Title 1">
            <a:extLst>
              <a:ext uri="{FF2B5EF4-FFF2-40B4-BE49-F238E27FC236}">
                <a16:creationId xmlns:a16="http://schemas.microsoft.com/office/drawing/2014/main" id="{017B8109-FEB8-4F8F-9E6B-DB2C88B51038}"/>
              </a:ext>
            </a:extLst>
          </p:cNvPr>
          <p:cNvSpPr txBox="1">
            <a:spLocks/>
          </p:cNvSpPr>
          <p:nvPr/>
        </p:nvSpPr>
        <p:spPr>
          <a:xfrm>
            <a:off x="234949" y="862357"/>
            <a:ext cx="3213101" cy="381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Classical Programming</a:t>
            </a:r>
          </a:p>
        </p:txBody>
      </p:sp>
      <p:sp>
        <p:nvSpPr>
          <p:cNvPr id="10" name="Title 1">
            <a:extLst>
              <a:ext uri="{FF2B5EF4-FFF2-40B4-BE49-F238E27FC236}">
                <a16:creationId xmlns:a16="http://schemas.microsoft.com/office/drawing/2014/main" id="{43F3137D-5003-4100-A19E-9FC8C321EEF1}"/>
              </a:ext>
            </a:extLst>
          </p:cNvPr>
          <p:cNvSpPr txBox="1">
            <a:spLocks/>
          </p:cNvSpPr>
          <p:nvPr/>
        </p:nvSpPr>
        <p:spPr>
          <a:xfrm>
            <a:off x="4906167" y="862357"/>
            <a:ext cx="3213101" cy="381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Machine Learning</a:t>
            </a:r>
          </a:p>
        </p:txBody>
      </p:sp>
    </p:spTree>
    <p:extLst>
      <p:ext uri="{BB962C8B-B14F-4D97-AF65-F5344CB8AC3E}">
        <p14:creationId xmlns:p14="http://schemas.microsoft.com/office/powerpoint/2010/main" val="1362732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p:txBody>
          <a:bodyPr/>
          <a:lstStyle/>
          <a:p>
            <a:r>
              <a:rPr lang="en-US" dirty="0"/>
              <a:t>Secure Gateway Service</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20</a:t>
            </a:fld>
            <a:endParaRPr lang="en-US"/>
          </a:p>
        </p:txBody>
      </p:sp>
      <p:sp>
        <p:nvSpPr>
          <p:cNvPr id="6" name="Text Placeholder 5">
            <a:extLst>
              <a:ext uri="{FF2B5EF4-FFF2-40B4-BE49-F238E27FC236}">
                <a16:creationId xmlns:a16="http://schemas.microsoft.com/office/drawing/2014/main" id="{FCC14E81-8D8F-2D48-9B14-9646FB210C0D}"/>
              </a:ext>
            </a:extLst>
          </p:cNvPr>
          <p:cNvSpPr>
            <a:spLocks noGrp="1"/>
          </p:cNvSpPr>
          <p:nvPr>
            <p:ph type="body" sz="quarter" idx="12"/>
          </p:nvPr>
        </p:nvSpPr>
        <p:spPr/>
        <p:txBody>
          <a:bodyPr/>
          <a:lstStyle/>
          <a:p>
            <a:r>
              <a:rPr lang="en-US" sz="1600" dirty="0"/>
              <a:t>Create a secure, persistent connection between your protected environment and the cloud</a:t>
            </a:r>
          </a:p>
        </p:txBody>
      </p:sp>
      <p:sp>
        <p:nvSpPr>
          <p:cNvPr id="7" name="Content Placeholder 6">
            <a:extLst>
              <a:ext uri="{FF2B5EF4-FFF2-40B4-BE49-F238E27FC236}">
                <a16:creationId xmlns:a16="http://schemas.microsoft.com/office/drawing/2014/main" id="{06815560-57C4-044F-B0A8-2D7E1E49E945}"/>
              </a:ext>
            </a:extLst>
          </p:cNvPr>
          <p:cNvSpPr>
            <a:spLocks noGrp="1"/>
          </p:cNvSpPr>
          <p:nvPr>
            <p:ph sz="quarter" idx="13"/>
          </p:nvPr>
        </p:nvSpPr>
        <p:spPr>
          <a:xfrm>
            <a:off x="2514600" y="822960"/>
            <a:ext cx="6400800" cy="3824288"/>
          </a:xfrm>
        </p:spPr>
        <p:txBody>
          <a:bodyPr/>
          <a:lstStyle/>
          <a:p>
            <a:pPr marL="228371" indent="-228371">
              <a:buSzPct val="110000"/>
              <a:buFont typeface="Arial" panose="020B0604020202020204" pitchFamily="34" charset="0"/>
              <a:buChar char="•"/>
            </a:pPr>
            <a:r>
              <a:rPr lang="en-US" sz="2000" dirty="0"/>
              <a:t>Quickly set up gateways to connect environments, manage mapping between local and remote destinations, and monitor traffic</a:t>
            </a:r>
          </a:p>
          <a:p>
            <a:pPr marL="228371" indent="-228371">
              <a:buSzPct val="110000"/>
              <a:buFont typeface="Arial" panose="020B0604020202020204" pitchFamily="34" charset="0"/>
              <a:buChar char="•"/>
            </a:pPr>
            <a:r>
              <a:rPr lang="en-US" sz="2000" dirty="0"/>
              <a:t>Access management controls are available to allow or deny access on a per resource basis</a:t>
            </a:r>
          </a:p>
          <a:p>
            <a:pPr marL="228371" indent="-228371">
              <a:buSzPct val="110000"/>
              <a:buFont typeface="Arial" panose="020B0604020202020204" pitchFamily="34" charset="0"/>
              <a:buChar char="•"/>
            </a:pPr>
            <a:r>
              <a:rPr lang="en-US" sz="2000" dirty="0"/>
              <a:t>Can be configured to provide TLS encryption and mutual authentication for all communication</a:t>
            </a:r>
          </a:p>
          <a:p>
            <a:pPr marL="228371" indent="-228371">
              <a:buSzPct val="110000"/>
              <a:buFont typeface="Arial" panose="020B0604020202020204" pitchFamily="34" charset="0"/>
              <a:buChar char="•"/>
            </a:pPr>
            <a:r>
              <a:rPr lang="en-US" sz="2000" b="1" dirty="0"/>
              <a:t>Essentials</a:t>
            </a:r>
            <a:r>
              <a:rPr lang="en-US" sz="2000" dirty="0"/>
              <a:t> plan offers </a:t>
            </a:r>
            <a:r>
              <a:rPr lang="en-US" sz="2000" b="1" dirty="0"/>
              <a:t>1</a:t>
            </a:r>
            <a:r>
              <a:rPr lang="en-US" sz="2000" dirty="0"/>
              <a:t> secure gateway between </a:t>
            </a:r>
            <a:r>
              <a:rPr lang="en-US" sz="2000" b="1" dirty="0"/>
              <a:t>1</a:t>
            </a:r>
            <a:r>
              <a:rPr lang="en-US" sz="2000" dirty="0"/>
              <a:t> client and </a:t>
            </a:r>
            <a:r>
              <a:rPr lang="en-US" sz="2000" b="1" dirty="0"/>
              <a:t>1</a:t>
            </a:r>
            <a:r>
              <a:rPr lang="en-US" sz="2000" dirty="0"/>
              <a:t> destination and </a:t>
            </a:r>
            <a:r>
              <a:rPr lang="en-US" sz="2000" b="1" dirty="0"/>
              <a:t>500MB</a:t>
            </a:r>
            <a:r>
              <a:rPr lang="en-US" sz="2000" dirty="0"/>
              <a:t> of data transmission per month </a:t>
            </a:r>
            <a:r>
              <a:rPr lang="en-US" sz="2000" i="1" dirty="0"/>
              <a:t>at no cost</a:t>
            </a:r>
          </a:p>
        </p:txBody>
      </p:sp>
      <p:sp>
        <p:nvSpPr>
          <p:cNvPr id="8" name="Footer Placeholder 3">
            <a:extLst>
              <a:ext uri="{FF2B5EF4-FFF2-40B4-BE49-F238E27FC236}">
                <a16:creationId xmlns:a16="http://schemas.microsoft.com/office/drawing/2014/main" id="{A6EA3301-16DF-4FA4-AD71-912852835E69}"/>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76080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9094-2B11-F94C-A3D1-D8E0068CF3B8}"/>
              </a:ext>
            </a:extLst>
          </p:cNvPr>
          <p:cNvSpPr>
            <a:spLocks noGrp="1"/>
          </p:cNvSpPr>
          <p:nvPr>
            <p:ph type="title"/>
          </p:nvPr>
        </p:nvSpPr>
        <p:spPr/>
        <p:txBody>
          <a:bodyPr/>
          <a:lstStyle/>
          <a:p>
            <a:r>
              <a:rPr lang="en-US" dirty="0"/>
              <a:t>Db2 on-premises database code pattern flow</a:t>
            </a:r>
          </a:p>
        </p:txBody>
      </p:sp>
      <p:pic>
        <p:nvPicPr>
          <p:cNvPr id="6" name="Picture 5">
            <a:extLst>
              <a:ext uri="{FF2B5EF4-FFF2-40B4-BE49-F238E27FC236}">
                <a16:creationId xmlns:a16="http://schemas.microsoft.com/office/drawing/2014/main" id="{79A7EA53-9358-1847-9A04-BF99E907D31A}"/>
              </a:ext>
            </a:extLst>
          </p:cNvPr>
          <p:cNvPicPr>
            <a:picLocks noChangeAspect="1"/>
          </p:cNvPicPr>
          <p:nvPr/>
        </p:nvPicPr>
        <p:blipFill>
          <a:blip r:embed="rId3"/>
          <a:stretch>
            <a:fillRect/>
          </a:stretch>
        </p:blipFill>
        <p:spPr>
          <a:xfrm>
            <a:off x="365760" y="548640"/>
            <a:ext cx="8412480" cy="4288536"/>
          </a:xfrm>
          <a:prstGeom prst="rect">
            <a:avLst/>
          </a:prstGeom>
        </p:spPr>
      </p:pic>
      <p:sp>
        <p:nvSpPr>
          <p:cNvPr id="4" name="Rectangle 3">
            <a:extLst>
              <a:ext uri="{FF2B5EF4-FFF2-40B4-BE49-F238E27FC236}">
                <a16:creationId xmlns:a16="http://schemas.microsoft.com/office/drawing/2014/main" id="{F884F2EE-0D05-D54B-BC55-C9FBB7C4AAF8}"/>
              </a:ext>
            </a:extLst>
          </p:cNvPr>
          <p:cNvSpPr/>
          <p:nvPr/>
        </p:nvSpPr>
        <p:spPr>
          <a:xfrm>
            <a:off x="0" y="-711200"/>
            <a:ext cx="9144000" cy="457200"/>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 name="Footer Placeholder 3">
            <a:extLst>
              <a:ext uri="{FF2B5EF4-FFF2-40B4-BE49-F238E27FC236}">
                <a16:creationId xmlns:a16="http://schemas.microsoft.com/office/drawing/2014/main" id="{9F31C74C-2F4A-4C98-B35B-62A2ADCE8A54}"/>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1498389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DBD10D-64D3-FC43-B35F-F150C866D5FF}"/>
              </a:ext>
            </a:extLst>
          </p:cNvPr>
          <p:cNvSpPr>
            <a:spLocks noGrp="1"/>
          </p:cNvSpPr>
          <p:nvPr>
            <p:ph type="title"/>
          </p:nvPr>
        </p:nvSpPr>
        <p:spPr/>
        <p:txBody>
          <a:bodyPr/>
          <a:lstStyle/>
          <a:p>
            <a:r>
              <a:rPr lang="en-US" dirty="0"/>
              <a:t>Db2 on-premises database code pattern flow – details</a:t>
            </a:r>
          </a:p>
        </p:txBody>
      </p:sp>
      <p:sp>
        <p:nvSpPr>
          <p:cNvPr id="3" name="Slide Number Placeholder 2">
            <a:extLst>
              <a:ext uri="{FF2B5EF4-FFF2-40B4-BE49-F238E27FC236}">
                <a16:creationId xmlns:a16="http://schemas.microsoft.com/office/drawing/2014/main" id="{2D038005-BC01-6A47-A845-10C326F66CC3}"/>
              </a:ext>
            </a:extLst>
          </p:cNvPr>
          <p:cNvSpPr>
            <a:spLocks noGrp="1"/>
          </p:cNvSpPr>
          <p:nvPr>
            <p:ph type="sldNum" sz="quarter" idx="10"/>
          </p:nvPr>
        </p:nvSpPr>
        <p:spPr/>
        <p:txBody>
          <a:bodyPr/>
          <a:lstStyle/>
          <a:p>
            <a:fld id="{D0BE6F14-FF48-0F4F-A8AA-2E3F25371E4A}" type="slidenum">
              <a:rPr lang="en-US" smtClean="0"/>
              <a:pPr/>
              <a:t>22</a:t>
            </a:fld>
            <a:endParaRPr lang="en-US"/>
          </a:p>
        </p:txBody>
      </p:sp>
      <p:sp>
        <p:nvSpPr>
          <p:cNvPr id="7" name="Content Placeholder 6">
            <a:extLst>
              <a:ext uri="{FF2B5EF4-FFF2-40B4-BE49-F238E27FC236}">
                <a16:creationId xmlns:a16="http://schemas.microsoft.com/office/drawing/2014/main" id="{7F79A681-ED1F-C446-ABEE-B92BF360974F}"/>
              </a:ext>
            </a:extLst>
          </p:cNvPr>
          <p:cNvSpPr>
            <a:spLocks noGrp="1"/>
          </p:cNvSpPr>
          <p:nvPr>
            <p:ph sz="quarter" idx="13"/>
          </p:nvPr>
        </p:nvSpPr>
        <p:spPr>
          <a:xfrm>
            <a:off x="2514600" y="1005840"/>
            <a:ext cx="6400800" cy="3824288"/>
          </a:xfrm>
        </p:spPr>
        <p:txBody>
          <a:bodyPr/>
          <a:lstStyle/>
          <a:p>
            <a:pPr>
              <a:spcBef>
                <a:spcPts val="0"/>
              </a:spcBef>
              <a:spcAft>
                <a:spcPts val="1200"/>
              </a:spcAft>
            </a:pPr>
            <a:r>
              <a:rPr lang="en-US" dirty="0"/>
              <a:t>Initial source data is loaded into IBM Db2 database (that is running in a</a:t>
            </a:r>
            <a:br>
              <a:rPr lang="en-US" dirty="0"/>
            </a:br>
            <a:r>
              <a:rPr lang="en-US" dirty="0"/>
              <a:t>Docker container).</a:t>
            </a:r>
          </a:p>
          <a:p>
            <a:pPr>
              <a:spcBef>
                <a:spcPts val="0"/>
              </a:spcBef>
              <a:spcAft>
                <a:spcPts val="1200"/>
              </a:spcAft>
            </a:pPr>
            <a:r>
              <a:rPr lang="en-US" dirty="0"/>
              <a:t>A secure gateway to IBM Cloud is created and configured.</a:t>
            </a:r>
          </a:p>
          <a:p>
            <a:pPr>
              <a:spcBef>
                <a:spcPts val="0"/>
              </a:spcBef>
              <a:spcAft>
                <a:spcPts val="1200"/>
              </a:spcAft>
            </a:pPr>
            <a:r>
              <a:rPr lang="en-US" dirty="0"/>
              <a:t>The source data is then loaded, as a data asset in Object Storage, into</a:t>
            </a:r>
            <a:br>
              <a:rPr lang="en-US" dirty="0"/>
            </a:br>
            <a:r>
              <a:rPr lang="en-US" dirty="0"/>
              <a:t>Watson Studio.</a:t>
            </a:r>
          </a:p>
          <a:p>
            <a:pPr>
              <a:spcBef>
                <a:spcPts val="0"/>
              </a:spcBef>
              <a:spcAft>
                <a:spcPts val="1200"/>
              </a:spcAft>
            </a:pPr>
            <a:r>
              <a:rPr lang="en-US" dirty="0"/>
              <a:t>The Watson Machine Learning service uses the source data and Apache</a:t>
            </a:r>
            <a:br>
              <a:rPr lang="en-US" dirty="0"/>
            </a:br>
            <a:r>
              <a:rPr lang="en-US" dirty="0"/>
              <a:t>Spark-as-a-service (5) to compute an evaluation. </a:t>
            </a:r>
          </a:p>
          <a:p>
            <a:pPr>
              <a:spcBef>
                <a:spcPts val="0"/>
              </a:spcBef>
              <a:spcAft>
                <a:spcPts val="1200"/>
              </a:spcAft>
            </a:pPr>
            <a:r>
              <a:rPr lang="en-US" dirty="0"/>
              <a:t>Once the evaluation is done, the Watson Machine Learning service creates a machine learning model.</a:t>
            </a:r>
          </a:p>
          <a:p>
            <a:pPr>
              <a:spcBef>
                <a:spcPts val="0"/>
              </a:spcBef>
              <a:spcAft>
                <a:spcPts val="1200"/>
              </a:spcAft>
            </a:pPr>
            <a:r>
              <a:rPr lang="en-US" dirty="0"/>
              <a:t>The deployed model endpoints are exposed through a URL.</a:t>
            </a:r>
          </a:p>
          <a:p>
            <a:pPr>
              <a:spcBef>
                <a:spcPts val="0"/>
              </a:spcBef>
              <a:spcAft>
                <a:spcPts val="1200"/>
              </a:spcAft>
            </a:pPr>
            <a:r>
              <a:rPr lang="en-US" dirty="0"/>
              <a:t>Applications can use the URL to work with the trained model.</a:t>
            </a:r>
          </a:p>
          <a:p>
            <a:endParaRPr lang="en-US" dirty="0"/>
          </a:p>
          <a:p>
            <a:endParaRPr lang="en-US" dirty="0"/>
          </a:p>
        </p:txBody>
      </p:sp>
      <p:pic>
        <p:nvPicPr>
          <p:cNvPr id="8" name="Picture 7">
            <a:extLst>
              <a:ext uri="{FF2B5EF4-FFF2-40B4-BE49-F238E27FC236}">
                <a16:creationId xmlns:a16="http://schemas.microsoft.com/office/drawing/2014/main" id="{197A655F-290A-9C4F-A88D-3267D52D560E}"/>
              </a:ext>
            </a:extLst>
          </p:cNvPr>
          <p:cNvPicPr>
            <a:picLocks noChangeAspect="1"/>
          </p:cNvPicPr>
          <p:nvPr/>
        </p:nvPicPr>
        <p:blipFill>
          <a:blip r:embed="rId2"/>
          <a:stretch>
            <a:fillRect/>
          </a:stretch>
        </p:blipFill>
        <p:spPr>
          <a:xfrm>
            <a:off x="2170055" y="1042416"/>
            <a:ext cx="228600" cy="228600"/>
          </a:xfrm>
          <a:prstGeom prst="rect">
            <a:avLst/>
          </a:prstGeom>
        </p:spPr>
      </p:pic>
      <p:pic>
        <p:nvPicPr>
          <p:cNvPr id="9" name="Picture 8">
            <a:extLst>
              <a:ext uri="{FF2B5EF4-FFF2-40B4-BE49-F238E27FC236}">
                <a16:creationId xmlns:a16="http://schemas.microsoft.com/office/drawing/2014/main" id="{ADD1E0B9-674D-4040-A3A9-ACA9B1EEBD95}"/>
              </a:ext>
            </a:extLst>
          </p:cNvPr>
          <p:cNvPicPr>
            <a:picLocks noChangeAspect="1"/>
          </p:cNvPicPr>
          <p:nvPr/>
        </p:nvPicPr>
        <p:blipFill>
          <a:blip r:embed="rId3"/>
          <a:stretch>
            <a:fillRect/>
          </a:stretch>
        </p:blipFill>
        <p:spPr>
          <a:xfrm>
            <a:off x="2170055" y="1572768"/>
            <a:ext cx="228600" cy="228600"/>
          </a:xfrm>
          <a:prstGeom prst="rect">
            <a:avLst/>
          </a:prstGeom>
        </p:spPr>
      </p:pic>
      <p:pic>
        <p:nvPicPr>
          <p:cNvPr id="10" name="Picture 9">
            <a:extLst>
              <a:ext uri="{FF2B5EF4-FFF2-40B4-BE49-F238E27FC236}">
                <a16:creationId xmlns:a16="http://schemas.microsoft.com/office/drawing/2014/main" id="{E08DE4A6-B3E9-3A45-88E5-0DACA14B4404}"/>
              </a:ext>
            </a:extLst>
          </p:cNvPr>
          <p:cNvPicPr>
            <a:picLocks noChangeAspect="1"/>
          </p:cNvPicPr>
          <p:nvPr/>
        </p:nvPicPr>
        <p:blipFill>
          <a:blip r:embed="rId4"/>
          <a:stretch>
            <a:fillRect/>
          </a:stretch>
        </p:blipFill>
        <p:spPr>
          <a:xfrm>
            <a:off x="2170055" y="1984248"/>
            <a:ext cx="228600" cy="228600"/>
          </a:xfrm>
          <a:prstGeom prst="rect">
            <a:avLst/>
          </a:prstGeom>
        </p:spPr>
      </p:pic>
      <p:pic>
        <p:nvPicPr>
          <p:cNvPr id="11" name="Picture 10">
            <a:extLst>
              <a:ext uri="{FF2B5EF4-FFF2-40B4-BE49-F238E27FC236}">
                <a16:creationId xmlns:a16="http://schemas.microsoft.com/office/drawing/2014/main" id="{98A1FD2C-35E6-A34C-8A0E-2B921C981F97}"/>
              </a:ext>
            </a:extLst>
          </p:cNvPr>
          <p:cNvPicPr>
            <a:picLocks noChangeAspect="1"/>
          </p:cNvPicPr>
          <p:nvPr/>
        </p:nvPicPr>
        <p:blipFill>
          <a:blip r:embed="rId5"/>
          <a:stretch>
            <a:fillRect/>
          </a:stretch>
        </p:blipFill>
        <p:spPr>
          <a:xfrm>
            <a:off x="2170055" y="2569464"/>
            <a:ext cx="228600" cy="228600"/>
          </a:xfrm>
          <a:prstGeom prst="rect">
            <a:avLst/>
          </a:prstGeom>
        </p:spPr>
      </p:pic>
      <p:pic>
        <p:nvPicPr>
          <p:cNvPr id="12" name="Picture 11">
            <a:extLst>
              <a:ext uri="{FF2B5EF4-FFF2-40B4-BE49-F238E27FC236}">
                <a16:creationId xmlns:a16="http://schemas.microsoft.com/office/drawing/2014/main" id="{56FBE390-D0B6-C546-8A88-4C32427FAD49}"/>
              </a:ext>
            </a:extLst>
          </p:cNvPr>
          <p:cNvPicPr>
            <a:picLocks noChangeAspect="1"/>
          </p:cNvPicPr>
          <p:nvPr/>
        </p:nvPicPr>
        <p:blipFill>
          <a:blip r:embed="rId6"/>
          <a:stretch>
            <a:fillRect/>
          </a:stretch>
        </p:blipFill>
        <p:spPr>
          <a:xfrm>
            <a:off x="4078224" y="2743200"/>
            <a:ext cx="228600" cy="228600"/>
          </a:xfrm>
          <a:prstGeom prst="rect">
            <a:avLst/>
          </a:prstGeom>
        </p:spPr>
      </p:pic>
      <p:pic>
        <p:nvPicPr>
          <p:cNvPr id="13" name="Picture 12">
            <a:extLst>
              <a:ext uri="{FF2B5EF4-FFF2-40B4-BE49-F238E27FC236}">
                <a16:creationId xmlns:a16="http://schemas.microsoft.com/office/drawing/2014/main" id="{B597B21C-F440-CB47-82CE-FFFE50D33293}"/>
              </a:ext>
            </a:extLst>
          </p:cNvPr>
          <p:cNvPicPr>
            <a:picLocks noChangeAspect="1"/>
          </p:cNvPicPr>
          <p:nvPr/>
        </p:nvPicPr>
        <p:blipFill>
          <a:blip r:embed="rId7"/>
          <a:stretch>
            <a:fillRect/>
          </a:stretch>
        </p:blipFill>
        <p:spPr>
          <a:xfrm>
            <a:off x="2170055" y="3154680"/>
            <a:ext cx="228600" cy="228600"/>
          </a:xfrm>
          <a:prstGeom prst="rect">
            <a:avLst/>
          </a:prstGeom>
        </p:spPr>
      </p:pic>
      <p:pic>
        <p:nvPicPr>
          <p:cNvPr id="14" name="Picture 13">
            <a:extLst>
              <a:ext uri="{FF2B5EF4-FFF2-40B4-BE49-F238E27FC236}">
                <a16:creationId xmlns:a16="http://schemas.microsoft.com/office/drawing/2014/main" id="{4D84EBF5-CEBB-5A41-B9AE-A9BF4A4F1B38}"/>
              </a:ext>
            </a:extLst>
          </p:cNvPr>
          <p:cNvPicPr>
            <a:picLocks noChangeAspect="1"/>
          </p:cNvPicPr>
          <p:nvPr/>
        </p:nvPicPr>
        <p:blipFill>
          <a:blip r:embed="rId8"/>
          <a:stretch>
            <a:fillRect/>
          </a:stretch>
        </p:blipFill>
        <p:spPr>
          <a:xfrm>
            <a:off x="2170055" y="3685032"/>
            <a:ext cx="228600" cy="228600"/>
          </a:xfrm>
          <a:prstGeom prst="rect">
            <a:avLst/>
          </a:prstGeom>
        </p:spPr>
      </p:pic>
      <p:pic>
        <p:nvPicPr>
          <p:cNvPr id="15" name="Picture 14">
            <a:extLst>
              <a:ext uri="{FF2B5EF4-FFF2-40B4-BE49-F238E27FC236}">
                <a16:creationId xmlns:a16="http://schemas.microsoft.com/office/drawing/2014/main" id="{BFBE3AA3-D5BB-BE40-B4D8-391131633596}"/>
              </a:ext>
            </a:extLst>
          </p:cNvPr>
          <p:cNvPicPr>
            <a:picLocks noChangeAspect="1"/>
          </p:cNvPicPr>
          <p:nvPr/>
        </p:nvPicPr>
        <p:blipFill>
          <a:blip r:embed="rId9"/>
          <a:stretch>
            <a:fillRect/>
          </a:stretch>
        </p:blipFill>
        <p:spPr>
          <a:xfrm>
            <a:off x="2170055" y="4059936"/>
            <a:ext cx="228600" cy="228600"/>
          </a:xfrm>
          <a:prstGeom prst="rect">
            <a:avLst/>
          </a:prstGeom>
        </p:spPr>
      </p:pic>
      <p:sp>
        <p:nvSpPr>
          <p:cNvPr id="16" name="Footer Placeholder 3">
            <a:extLst>
              <a:ext uri="{FF2B5EF4-FFF2-40B4-BE49-F238E27FC236}">
                <a16:creationId xmlns:a16="http://schemas.microsoft.com/office/drawing/2014/main" id="{FFE626C3-1DB1-4DB1-8D4B-C6F4395B88EA}"/>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1704123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p:txBody>
          <a:bodyPr/>
          <a:lstStyle/>
          <a:p>
            <a:r>
              <a:rPr lang="en-US" dirty="0"/>
              <a:t>A word about Db2 on Cloud</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23</a:t>
            </a:fld>
            <a:endParaRPr lang="en-US"/>
          </a:p>
        </p:txBody>
      </p:sp>
      <p:sp>
        <p:nvSpPr>
          <p:cNvPr id="6" name="Text Placeholder 5">
            <a:extLst>
              <a:ext uri="{FF2B5EF4-FFF2-40B4-BE49-F238E27FC236}">
                <a16:creationId xmlns:a16="http://schemas.microsoft.com/office/drawing/2014/main" id="{FCC14E81-8D8F-2D48-9B14-9646FB210C0D}"/>
              </a:ext>
            </a:extLst>
          </p:cNvPr>
          <p:cNvSpPr>
            <a:spLocks noGrp="1"/>
          </p:cNvSpPr>
          <p:nvPr>
            <p:ph type="body" sz="quarter" idx="12"/>
          </p:nvPr>
        </p:nvSpPr>
        <p:spPr/>
        <p:txBody>
          <a:bodyPr/>
          <a:lstStyle/>
          <a:p>
            <a:r>
              <a:rPr lang="en-US" sz="1600" dirty="0"/>
              <a:t>Build faster in the cloud, with one-click deployment</a:t>
            </a:r>
          </a:p>
        </p:txBody>
      </p:sp>
      <p:sp>
        <p:nvSpPr>
          <p:cNvPr id="7" name="Content Placeholder 6">
            <a:extLst>
              <a:ext uri="{FF2B5EF4-FFF2-40B4-BE49-F238E27FC236}">
                <a16:creationId xmlns:a16="http://schemas.microsoft.com/office/drawing/2014/main" id="{06815560-57C4-044F-B0A8-2D7E1E49E945}"/>
              </a:ext>
            </a:extLst>
          </p:cNvPr>
          <p:cNvSpPr>
            <a:spLocks noGrp="1"/>
          </p:cNvSpPr>
          <p:nvPr>
            <p:ph sz="quarter" idx="13"/>
          </p:nvPr>
        </p:nvSpPr>
        <p:spPr>
          <a:xfrm>
            <a:off x="2514600" y="666750"/>
            <a:ext cx="6400800" cy="3824288"/>
          </a:xfrm>
        </p:spPr>
        <p:txBody>
          <a:bodyPr/>
          <a:lstStyle/>
          <a:p>
            <a:pPr marL="228371" indent="-228371">
              <a:buSzPct val="110000"/>
              <a:buFont typeface="Arial" panose="020B0604020202020204" pitchFamily="34" charset="0"/>
              <a:buChar char="•"/>
            </a:pPr>
            <a:r>
              <a:rPr lang="en-US" sz="2000" dirty="0"/>
              <a:t>Fully managed SQL cloud database ideal for developers who want to develop in a public cloud</a:t>
            </a:r>
          </a:p>
          <a:p>
            <a:pPr marL="228371" indent="-228371">
              <a:buSzPct val="110000"/>
              <a:buFont typeface="Arial" panose="020B0604020202020204" pitchFamily="34" charset="0"/>
              <a:buChar char="•"/>
            </a:pPr>
            <a:r>
              <a:rPr lang="en-US" sz="2000" dirty="0"/>
              <a:t>One-click deployment</a:t>
            </a:r>
          </a:p>
          <a:p>
            <a:pPr marL="228371" indent="-228371">
              <a:buSzPct val="110000"/>
              <a:buFont typeface="Arial" panose="020B0604020202020204" pitchFamily="34" charset="0"/>
              <a:buChar char="•"/>
            </a:pPr>
            <a:r>
              <a:rPr lang="en-US" sz="2000" dirty="0"/>
              <a:t>Reduce the time needed to start projects</a:t>
            </a:r>
          </a:p>
          <a:p>
            <a:pPr marL="228371" indent="-228371">
              <a:buSzPct val="110000"/>
              <a:buFont typeface="Arial" panose="020B0604020202020204" pitchFamily="34" charset="0"/>
              <a:buChar char="•"/>
            </a:pPr>
            <a:r>
              <a:rPr lang="en-US" sz="2000" dirty="0"/>
              <a:t>Rapidly provision compute and storage resources</a:t>
            </a:r>
          </a:p>
          <a:p>
            <a:pPr marL="228371" indent="-228371">
              <a:buSzPct val="110000"/>
              <a:buFont typeface="Arial" panose="020B0604020202020204" pitchFamily="34" charset="0"/>
              <a:buChar char="•"/>
            </a:pPr>
            <a:r>
              <a:rPr lang="en-US" sz="2000" dirty="0"/>
              <a:t>RESTful APIs simplify database communication (no drivers needed)</a:t>
            </a:r>
          </a:p>
          <a:p>
            <a:pPr marL="228371" indent="-228371">
              <a:buSzPct val="110000"/>
              <a:buFont typeface="Arial" panose="020B0604020202020204" pitchFamily="34" charset="0"/>
              <a:buChar char="•"/>
            </a:pPr>
            <a:r>
              <a:rPr lang="en-US" sz="2000" dirty="0"/>
              <a:t>Free tier available (</a:t>
            </a:r>
            <a:r>
              <a:rPr lang="en-US" sz="2000" b="1" dirty="0"/>
              <a:t>100MB</a:t>
            </a:r>
            <a:r>
              <a:rPr lang="en-US" sz="2000" dirty="0"/>
              <a:t> database size limit)</a:t>
            </a:r>
          </a:p>
          <a:p>
            <a:pPr marL="228371" indent="-228371">
              <a:buSzPct val="110000"/>
              <a:buFont typeface="Arial" panose="020B0604020202020204" pitchFamily="34" charset="0"/>
              <a:buChar char="•"/>
            </a:pPr>
            <a:endParaRPr lang="en-US" sz="2000" dirty="0"/>
          </a:p>
        </p:txBody>
      </p:sp>
      <p:pic>
        <p:nvPicPr>
          <p:cNvPr id="8" name="Picture 7">
            <a:extLst>
              <a:ext uri="{FF2B5EF4-FFF2-40B4-BE49-F238E27FC236}">
                <a16:creationId xmlns:a16="http://schemas.microsoft.com/office/drawing/2014/main" id="{A5960B60-57DA-AF42-A98D-112699FAFF0C}"/>
              </a:ext>
            </a:extLst>
          </p:cNvPr>
          <p:cNvPicPr>
            <a:picLocks noChangeAspect="1"/>
          </p:cNvPicPr>
          <p:nvPr/>
        </p:nvPicPr>
        <p:blipFill>
          <a:blip r:embed="rId2"/>
          <a:stretch>
            <a:fillRect/>
          </a:stretch>
        </p:blipFill>
        <p:spPr>
          <a:xfrm>
            <a:off x="5521560" y="1414139"/>
            <a:ext cx="1582420" cy="355600"/>
          </a:xfrm>
          <a:prstGeom prst="rect">
            <a:avLst/>
          </a:prstGeom>
        </p:spPr>
      </p:pic>
      <p:sp>
        <p:nvSpPr>
          <p:cNvPr id="9" name="Footer Placeholder 3">
            <a:extLst>
              <a:ext uri="{FF2B5EF4-FFF2-40B4-BE49-F238E27FC236}">
                <a16:creationId xmlns:a16="http://schemas.microsoft.com/office/drawing/2014/main" id="{BF81DBB5-3E58-4BD9-BDDF-CB54FB21AD18}"/>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439672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24</a:t>
            </a:fld>
            <a:endParaRPr lang="en-US"/>
          </a:p>
        </p:txBody>
      </p:sp>
      <p:sp>
        <p:nvSpPr>
          <p:cNvPr id="3" name="Rectangle 2"/>
          <p:cNvSpPr/>
          <p:nvPr/>
        </p:nvSpPr>
        <p:spPr>
          <a:xfrm>
            <a:off x="5161208" y="2574696"/>
            <a:ext cx="304800" cy="200055"/>
          </a:xfrm>
          <a:prstGeom prst="rect">
            <a:avLst/>
          </a:prstGeom>
        </p:spPr>
        <p:txBody>
          <a:bodyPr wrap="square">
            <a:spAutoFit/>
          </a:bodyPr>
          <a:lstStyle/>
          <a:p>
            <a:r>
              <a:rPr lang="en-US" sz="700" dirty="0">
                <a:solidFill>
                  <a:schemeClr val="bg2"/>
                </a:solidFill>
                <a:latin typeface="Arial" charset="0"/>
                <a:ea typeface="Arial" charset="0"/>
                <a:cs typeface="Arial" charset="0"/>
              </a:rPr>
              <a:t>®</a:t>
            </a:r>
          </a:p>
        </p:txBody>
      </p:sp>
      <p:sp>
        <p:nvSpPr>
          <p:cNvPr id="5" name="Footer Placeholder 3"/>
          <p:cNvSpPr>
            <a:spLocks noGrp="1"/>
          </p:cNvSpPr>
          <p:nvPr>
            <p:ph type="ftr" sz="quarter" idx="11"/>
          </p:nvPr>
        </p:nvSpPr>
        <p:spPr>
          <a:xfrm>
            <a:off x="228600" y="4826480"/>
            <a:ext cx="6400800" cy="137160"/>
          </a:xfrm>
        </p:spPr>
        <p:txBody>
          <a:bodyPr/>
          <a:lstStyle/>
          <a:p>
            <a:r>
              <a:rPr lang="en-US" dirty="0">
                <a:hlinkClick r:id="rId2"/>
              </a:rPr>
              <a:t>https://www.ibm.com/legal/us/en/copytrade.shtml</a:t>
            </a:r>
            <a:endParaRPr lang="en-US" dirty="0"/>
          </a:p>
        </p:txBody>
      </p:sp>
    </p:spTree>
    <p:extLst>
      <p:ext uri="{BB962C8B-B14F-4D97-AF65-F5344CB8AC3E}">
        <p14:creationId xmlns:p14="http://schemas.microsoft.com/office/powerpoint/2010/main" val="2115820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p:cNvSpPr/>
          <p:nvPr/>
        </p:nvSpPr>
        <p:spPr>
          <a:xfrm>
            <a:off x="4572000" y="-1"/>
            <a:ext cx="4572000" cy="5143501"/>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8" name="Rectangle 7"/>
          <p:cNvSpPr/>
          <p:nvPr/>
        </p:nvSpPr>
        <p:spPr>
          <a:xfrm>
            <a:off x="2856321" y="662759"/>
            <a:ext cx="685800" cy="685800"/>
          </a:xfrm>
          <a:prstGeom prst="rect">
            <a:avLst/>
          </a:prstGeom>
          <a:solidFill>
            <a:schemeClr val="bg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9" name="Rectangle 8"/>
          <p:cNvSpPr/>
          <p:nvPr/>
        </p:nvSpPr>
        <p:spPr>
          <a:xfrm>
            <a:off x="2856321" y="3219046"/>
            <a:ext cx="685800" cy="6858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0" name="Rectangle 9"/>
          <p:cNvSpPr/>
          <p:nvPr/>
        </p:nvSpPr>
        <p:spPr>
          <a:xfrm>
            <a:off x="2856321" y="1936346"/>
            <a:ext cx="685800" cy="685800"/>
          </a:xfrm>
          <a:prstGeom prst="rect">
            <a:avLst/>
          </a:prstGeom>
          <a:solidFill>
            <a:schemeClr val="accent3"/>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1" name="Rectangle 10"/>
          <p:cNvSpPr/>
          <p:nvPr/>
        </p:nvSpPr>
        <p:spPr>
          <a:xfrm>
            <a:off x="1941921" y="3219046"/>
            <a:ext cx="685800" cy="685800"/>
          </a:xfrm>
          <a:prstGeom prst="rect">
            <a:avLst/>
          </a:prstGeom>
          <a:solidFill>
            <a:schemeClr val="accent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2" name="Rectangle 11"/>
          <p:cNvSpPr/>
          <p:nvPr/>
        </p:nvSpPr>
        <p:spPr>
          <a:xfrm>
            <a:off x="1941921" y="1936346"/>
            <a:ext cx="685800" cy="685800"/>
          </a:xfrm>
          <a:prstGeom prst="rect">
            <a:avLst/>
          </a:prstGeom>
          <a:solidFill>
            <a:schemeClr val="accent4"/>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3" name="Rectangle 12"/>
          <p:cNvSpPr/>
          <p:nvPr/>
        </p:nvSpPr>
        <p:spPr>
          <a:xfrm>
            <a:off x="1941921" y="659540"/>
            <a:ext cx="685800" cy="685800"/>
          </a:xfrm>
          <a:prstGeom prst="rect">
            <a:avLst/>
          </a:prstGeom>
          <a:solidFill>
            <a:schemeClr val="accent5"/>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4" name="Rectangle 13"/>
          <p:cNvSpPr/>
          <p:nvPr/>
        </p:nvSpPr>
        <p:spPr>
          <a:xfrm>
            <a:off x="1027521" y="3219046"/>
            <a:ext cx="685800" cy="685800"/>
          </a:xfrm>
          <a:prstGeom prst="rect">
            <a:avLst/>
          </a:prstGeom>
          <a:solidFill>
            <a:schemeClr val="accent6"/>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5" name="Rectangle 14"/>
          <p:cNvSpPr/>
          <p:nvPr/>
        </p:nvSpPr>
        <p:spPr>
          <a:xfrm>
            <a:off x="1027521" y="662758"/>
            <a:ext cx="685800" cy="6858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6" name="Rectangle 15"/>
          <p:cNvSpPr/>
          <p:nvPr/>
        </p:nvSpPr>
        <p:spPr>
          <a:xfrm>
            <a:off x="1027521" y="1936346"/>
            <a:ext cx="685800" cy="685800"/>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20" name="Text Placeholder 6"/>
          <p:cNvSpPr txBox="1">
            <a:spLocks/>
          </p:cNvSpPr>
          <p:nvPr/>
        </p:nvSpPr>
        <p:spPr>
          <a:xfrm>
            <a:off x="1039728"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G-0</a:t>
            </a:r>
            <a:br>
              <a:rPr lang="en-US" sz="800">
                <a:latin typeface="+mn-lt"/>
                <a:ea typeface="Arial" charset="0"/>
                <a:cs typeface="Arial" charset="0"/>
              </a:rPr>
            </a:br>
            <a:r>
              <a:rPr lang="en-US" sz="800">
                <a:latin typeface="+mn-lt"/>
                <a:ea typeface="Arial" charset="0"/>
                <a:cs typeface="Arial" charset="0"/>
              </a:rPr>
              <a:t>B-0</a:t>
            </a:r>
          </a:p>
        </p:txBody>
      </p:sp>
      <p:sp>
        <p:nvSpPr>
          <p:cNvPr id="21" name="Text Placeholder 6"/>
          <p:cNvSpPr txBox="1">
            <a:spLocks/>
          </p:cNvSpPr>
          <p:nvPr/>
        </p:nvSpPr>
        <p:spPr>
          <a:xfrm>
            <a:off x="194543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R-110</a:t>
            </a:r>
            <a:br>
              <a:rPr lang="en-US" sz="800">
                <a:latin typeface="+mn-lt"/>
                <a:ea typeface="Arial" charset="0"/>
                <a:cs typeface="Arial" charset="0"/>
              </a:rPr>
            </a:br>
            <a:r>
              <a:rPr lang="en-US" sz="800">
                <a:latin typeface="+mn-lt"/>
                <a:ea typeface="Arial" charset="0"/>
                <a:cs typeface="Arial" charset="0"/>
              </a:rPr>
              <a:t>G-23</a:t>
            </a:r>
            <a:br>
              <a:rPr lang="en-US" sz="800">
                <a:latin typeface="+mn-lt"/>
                <a:ea typeface="Arial" charset="0"/>
                <a:cs typeface="Arial" charset="0"/>
              </a:rPr>
            </a:br>
            <a:r>
              <a:rPr lang="en-US" sz="800">
                <a:latin typeface="+mn-lt"/>
                <a:ea typeface="Arial" charset="0"/>
                <a:cs typeface="Arial" charset="0"/>
              </a:rPr>
              <a:t>B-125</a:t>
            </a:r>
          </a:p>
        </p:txBody>
      </p:sp>
      <p:sp>
        <p:nvSpPr>
          <p:cNvPr id="22" name="Text Placeholder 6"/>
          <p:cNvSpPr txBox="1">
            <a:spLocks/>
          </p:cNvSpPr>
          <p:nvPr/>
        </p:nvSpPr>
        <p:spPr>
          <a:xfrm>
            <a:off x="285983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G-15</a:t>
            </a:r>
            <a:br>
              <a:rPr lang="en-US" sz="800">
                <a:latin typeface="+mn-lt"/>
                <a:ea typeface="Arial" charset="0"/>
                <a:cs typeface="Arial" charset="0"/>
              </a:rPr>
            </a:br>
            <a:r>
              <a:rPr lang="en-US" sz="800">
                <a:latin typeface="+mn-lt"/>
                <a:ea typeface="Arial" charset="0"/>
                <a:cs typeface="Arial" charset="0"/>
              </a:rPr>
              <a:t>B-94</a:t>
            </a:r>
          </a:p>
        </p:txBody>
      </p:sp>
      <p:sp>
        <p:nvSpPr>
          <p:cNvPr id="26" name="Rectangle 25"/>
          <p:cNvSpPr/>
          <p:nvPr/>
        </p:nvSpPr>
        <p:spPr>
          <a:xfrm>
            <a:off x="7445221" y="662759"/>
            <a:ext cx="685800" cy="685800"/>
          </a:xfrm>
          <a:prstGeom prst="rect">
            <a:avLst/>
          </a:prstGeom>
          <a:solidFill>
            <a:schemeClr val="bg1"/>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7" name="Rectangle 26"/>
          <p:cNvSpPr/>
          <p:nvPr/>
        </p:nvSpPr>
        <p:spPr>
          <a:xfrm>
            <a:off x="7445221" y="3219046"/>
            <a:ext cx="685800" cy="685800"/>
          </a:xfrm>
          <a:prstGeom prst="rect">
            <a:avLst/>
          </a:prstGeom>
          <a:solidFill>
            <a:schemeClr val="accent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8" name="Rectangle 27"/>
          <p:cNvSpPr/>
          <p:nvPr/>
        </p:nvSpPr>
        <p:spPr>
          <a:xfrm>
            <a:off x="7445221" y="1936346"/>
            <a:ext cx="685800" cy="685800"/>
          </a:xfrm>
          <a:prstGeom prst="rect">
            <a:avLst/>
          </a:prstGeom>
          <a:solidFill>
            <a:schemeClr val="accent3"/>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9" name="Rectangle 28"/>
          <p:cNvSpPr/>
          <p:nvPr/>
        </p:nvSpPr>
        <p:spPr>
          <a:xfrm>
            <a:off x="6530821" y="3219046"/>
            <a:ext cx="685800" cy="685800"/>
          </a:xfrm>
          <a:prstGeom prst="rect">
            <a:avLst/>
          </a:prstGeom>
          <a:solidFill>
            <a:schemeClr val="accent1"/>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0" name="Rectangle 29"/>
          <p:cNvSpPr/>
          <p:nvPr/>
        </p:nvSpPr>
        <p:spPr>
          <a:xfrm>
            <a:off x="6530821" y="1936346"/>
            <a:ext cx="685800" cy="685800"/>
          </a:xfrm>
          <a:prstGeom prst="rect">
            <a:avLst/>
          </a:prstGeom>
          <a:solidFill>
            <a:schemeClr val="accent4"/>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1" name="Rectangle 30"/>
          <p:cNvSpPr/>
          <p:nvPr/>
        </p:nvSpPr>
        <p:spPr>
          <a:xfrm>
            <a:off x="6530821" y="659540"/>
            <a:ext cx="685800" cy="685800"/>
          </a:xfrm>
          <a:prstGeom prst="rect">
            <a:avLst/>
          </a:prstGeom>
          <a:solidFill>
            <a:schemeClr val="accent5"/>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2" name="Rectangle 31"/>
          <p:cNvSpPr/>
          <p:nvPr/>
        </p:nvSpPr>
        <p:spPr>
          <a:xfrm>
            <a:off x="5616421" y="3219046"/>
            <a:ext cx="685800" cy="685800"/>
          </a:xfrm>
          <a:prstGeom prst="rect">
            <a:avLst/>
          </a:prstGeom>
          <a:solidFill>
            <a:schemeClr val="accent6"/>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3" name="Rectangle 32"/>
          <p:cNvSpPr/>
          <p:nvPr/>
        </p:nvSpPr>
        <p:spPr>
          <a:xfrm>
            <a:off x="5616421" y="662758"/>
            <a:ext cx="685800" cy="685800"/>
          </a:xfrm>
          <a:prstGeom prst="rect">
            <a:avLst/>
          </a:prstGeom>
          <a:solidFill>
            <a:schemeClr val="bg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4" name="Rectangle 33"/>
          <p:cNvSpPr/>
          <p:nvPr/>
        </p:nvSpPr>
        <p:spPr>
          <a:xfrm>
            <a:off x="5616421" y="1936346"/>
            <a:ext cx="685800" cy="685800"/>
          </a:xfrm>
          <a:prstGeom prst="rect">
            <a:avLst/>
          </a:prstGeom>
          <a:solidFill>
            <a:schemeClr val="tx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5" name="Text Placeholder 6"/>
          <p:cNvSpPr txBox="1">
            <a:spLocks/>
          </p:cNvSpPr>
          <p:nvPr/>
        </p:nvSpPr>
        <p:spPr>
          <a:xfrm>
            <a:off x="1039728"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R-234</a:t>
            </a:r>
            <a:br>
              <a:rPr lang="en-US" sz="800">
                <a:latin typeface="+mn-lt"/>
                <a:ea typeface="Arial" charset="0"/>
                <a:cs typeface="Arial" charset="0"/>
              </a:rPr>
            </a:br>
            <a:r>
              <a:rPr lang="en-US" sz="800">
                <a:latin typeface="+mn-lt"/>
                <a:ea typeface="Arial" charset="0"/>
                <a:cs typeface="Arial" charset="0"/>
              </a:rPr>
              <a:t>G-234</a:t>
            </a:r>
            <a:br>
              <a:rPr lang="en-US" sz="800">
                <a:latin typeface="+mn-lt"/>
                <a:ea typeface="Arial" charset="0"/>
                <a:cs typeface="Arial" charset="0"/>
              </a:rPr>
            </a:br>
            <a:r>
              <a:rPr lang="en-US" sz="800">
                <a:latin typeface="+mn-lt"/>
                <a:ea typeface="Arial" charset="0"/>
                <a:cs typeface="Arial" charset="0"/>
              </a:rPr>
              <a:t>B-234</a:t>
            </a:r>
          </a:p>
        </p:txBody>
      </p:sp>
      <p:sp>
        <p:nvSpPr>
          <p:cNvPr id="36" name="Text Placeholder 6"/>
          <p:cNvSpPr txBox="1">
            <a:spLocks/>
          </p:cNvSpPr>
          <p:nvPr/>
        </p:nvSpPr>
        <p:spPr>
          <a:xfrm>
            <a:off x="194543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R-31</a:t>
            </a:r>
            <a:br>
              <a:rPr lang="en-US" sz="800">
                <a:latin typeface="+mn-lt"/>
                <a:ea typeface="Arial" charset="0"/>
                <a:cs typeface="Arial" charset="0"/>
              </a:rPr>
            </a:br>
            <a:r>
              <a:rPr lang="en-US" sz="800">
                <a:latin typeface="+mn-lt"/>
                <a:ea typeface="Arial" charset="0"/>
                <a:cs typeface="Arial" charset="0"/>
              </a:rPr>
              <a:t>G-179</a:t>
            </a:r>
            <a:br>
              <a:rPr lang="en-US" sz="800">
                <a:latin typeface="+mn-lt"/>
                <a:ea typeface="Arial" charset="0"/>
                <a:cs typeface="Arial" charset="0"/>
              </a:rPr>
            </a:br>
            <a:r>
              <a:rPr lang="en-US" sz="800">
                <a:latin typeface="+mn-lt"/>
                <a:ea typeface="Arial" charset="0"/>
                <a:cs typeface="Arial" charset="0"/>
              </a:rPr>
              <a:t>B-207</a:t>
            </a:r>
          </a:p>
        </p:txBody>
      </p:sp>
      <p:sp>
        <p:nvSpPr>
          <p:cNvPr id="37" name="Text Placeholder 6"/>
          <p:cNvSpPr txBox="1">
            <a:spLocks/>
          </p:cNvSpPr>
          <p:nvPr/>
        </p:nvSpPr>
        <p:spPr>
          <a:xfrm>
            <a:off x="285983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G-59</a:t>
            </a:r>
            <a:br>
              <a:rPr lang="en-US" sz="800">
                <a:latin typeface="+mn-lt"/>
                <a:ea typeface="Arial" charset="0"/>
                <a:cs typeface="Arial" charset="0"/>
              </a:rPr>
            </a:br>
            <a:r>
              <a:rPr lang="en-US" sz="800">
                <a:latin typeface="+mn-lt"/>
                <a:ea typeface="Arial" charset="0"/>
                <a:cs typeface="Arial" charset="0"/>
              </a:rPr>
              <a:t>B-201</a:t>
            </a:r>
          </a:p>
        </p:txBody>
      </p:sp>
      <p:sp>
        <p:nvSpPr>
          <p:cNvPr id="38" name="Text Placeholder 6"/>
          <p:cNvSpPr txBox="1">
            <a:spLocks/>
          </p:cNvSpPr>
          <p:nvPr/>
        </p:nvSpPr>
        <p:spPr>
          <a:xfrm>
            <a:off x="1039728"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R-219</a:t>
            </a:r>
            <a:br>
              <a:rPr lang="en-US" sz="800">
                <a:latin typeface="+mn-lt"/>
                <a:ea typeface="Arial" charset="0"/>
                <a:cs typeface="Arial" charset="0"/>
              </a:rPr>
            </a:br>
            <a:r>
              <a:rPr lang="en-US" sz="800">
                <a:latin typeface="+mn-lt"/>
                <a:ea typeface="Arial" charset="0"/>
                <a:cs typeface="Arial" charset="0"/>
              </a:rPr>
              <a:t>G-38</a:t>
            </a:r>
            <a:br>
              <a:rPr lang="en-US" sz="800">
                <a:latin typeface="+mn-lt"/>
                <a:ea typeface="Arial" charset="0"/>
                <a:cs typeface="Arial" charset="0"/>
              </a:rPr>
            </a:br>
            <a:r>
              <a:rPr lang="en-US" sz="800">
                <a:latin typeface="+mn-lt"/>
                <a:ea typeface="Arial" charset="0"/>
                <a:cs typeface="Arial" charset="0"/>
              </a:rPr>
              <a:t>B-99</a:t>
            </a:r>
          </a:p>
        </p:txBody>
      </p:sp>
      <p:sp>
        <p:nvSpPr>
          <p:cNvPr id="39" name="Text Placeholder 6"/>
          <p:cNvSpPr txBox="1">
            <a:spLocks/>
          </p:cNvSpPr>
          <p:nvPr/>
        </p:nvSpPr>
        <p:spPr>
          <a:xfrm>
            <a:off x="194543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R-105</a:t>
            </a:r>
            <a:br>
              <a:rPr lang="en-US" sz="800">
                <a:latin typeface="+mn-lt"/>
                <a:ea typeface="Arial" charset="0"/>
                <a:cs typeface="Arial" charset="0"/>
              </a:rPr>
            </a:br>
            <a:r>
              <a:rPr lang="en-US" sz="800">
                <a:latin typeface="+mn-lt"/>
                <a:ea typeface="Arial" charset="0"/>
                <a:cs typeface="Arial" charset="0"/>
              </a:rPr>
              <a:t>G-166</a:t>
            </a:r>
            <a:br>
              <a:rPr lang="en-US" sz="800">
                <a:latin typeface="+mn-lt"/>
                <a:ea typeface="Arial" charset="0"/>
                <a:cs typeface="Arial" charset="0"/>
              </a:rPr>
            </a:br>
            <a:r>
              <a:rPr lang="en-US" sz="800">
                <a:latin typeface="+mn-lt"/>
                <a:ea typeface="Arial" charset="0"/>
                <a:cs typeface="Arial" charset="0"/>
              </a:rPr>
              <a:t>B-255</a:t>
            </a:r>
          </a:p>
        </p:txBody>
      </p:sp>
      <p:sp>
        <p:nvSpPr>
          <p:cNvPr id="40" name="Text Placeholder 6"/>
          <p:cNvSpPr txBox="1">
            <a:spLocks/>
          </p:cNvSpPr>
          <p:nvPr/>
        </p:nvSpPr>
        <p:spPr>
          <a:xfrm>
            <a:off x="285983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G-100</a:t>
            </a:r>
            <a:br>
              <a:rPr lang="en-US" sz="800">
                <a:latin typeface="+mn-lt"/>
                <a:ea typeface="Arial" charset="0"/>
                <a:cs typeface="Arial" charset="0"/>
              </a:rPr>
            </a:br>
            <a:r>
              <a:rPr lang="en-US" sz="800">
                <a:latin typeface="+mn-lt"/>
                <a:ea typeface="Arial" charset="0"/>
                <a:cs typeface="Arial" charset="0"/>
              </a:rPr>
              <a:t>B-255</a:t>
            </a:r>
          </a:p>
        </p:txBody>
      </p:sp>
      <p:sp>
        <p:nvSpPr>
          <p:cNvPr id="41" name="Text Placeholder 6"/>
          <p:cNvSpPr txBox="1">
            <a:spLocks/>
          </p:cNvSpPr>
          <p:nvPr/>
        </p:nvSpPr>
        <p:spPr>
          <a:xfrm>
            <a:off x="5632048"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R-255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G-255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42" name="Text Placeholder 6"/>
          <p:cNvSpPr txBox="1">
            <a:spLocks/>
          </p:cNvSpPr>
          <p:nvPr/>
        </p:nvSpPr>
        <p:spPr>
          <a:xfrm>
            <a:off x="653775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R-110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G-23</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B-125</a:t>
            </a:r>
          </a:p>
        </p:txBody>
      </p:sp>
      <p:sp>
        <p:nvSpPr>
          <p:cNvPr id="43" name="Text Placeholder 6"/>
          <p:cNvSpPr txBox="1">
            <a:spLocks/>
          </p:cNvSpPr>
          <p:nvPr/>
        </p:nvSpPr>
        <p:spPr>
          <a:xfrm>
            <a:off x="745215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B-94</a:t>
            </a:r>
          </a:p>
        </p:txBody>
      </p:sp>
      <p:sp>
        <p:nvSpPr>
          <p:cNvPr id="44" name="Text Placeholder 6"/>
          <p:cNvSpPr txBox="1">
            <a:spLocks/>
          </p:cNvSpPr>
          <p:nvPr/>
        </p:nvSpPr>
        <p:spPr>
          <a:xfrm>
            <a:off x="5632048"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R-234</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G-234</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B-234</a:t>
            </a:r>
          </a:p>
        </p:txBody>
      </p:sp>
      <p:sp>
        <p:nvSpPr>
          <p:cNvPr id="45" name="Text Placeholder 6"/>
          <p:cNvSpPr txBox="1">
            <a:spLocks/>
          </p:cNvSpPr>
          <p:nvPr/>
        </p:nvSpPr>
        <p:spPr>
          <a:xfrm>
            <a:off x="653775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R-31</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G-179</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B-207</a:t>
            </a:r>
          </a:p>
        </p:txBody>
      </p:sp>
      <p:sp>
        <p:nvSpPr>
          <p:cNvPr id="46" name="Text Placeholder 6"/>
          <p:cNvSpPr txBox="1">
            <a:spLocks/>
          </p:cNvSpPr>
          <p:nvPr/>
        </p:nvSpPr>
        <p:spPr>
          <a:xfrm>
            <a:off x="745215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mr-IN" sz="800">
                <a:solidFill>
                  <a:schemeClr val="bg2"/>
                </a:solidFill>
                <a:latin typeface="+mn-lt"/>
                <a:ea typeface="Arial" charset="0"/>
                <a:cs typeface="Arial" charset="0"/>
              </a:rPr>
              <a:t>R-0</a:t>
            </a:r>
            <a:br>
              <a:rPr lang="mr-IN" sz="800">
                <a:solidFill>
                  <a:schemeClr val="bg2"/>
                </a:solidFill>
                <a:latin typeface="+mn-lt"/>
                <a:ea typeface="Arial" charset="0"/>
                <a:cs typeface="Arial" charset="0"/>
              </a:rPr>
            </a:br>
            <a:r>
              <a:rPr lang="mr-IN" sz="800">
                <a:solidFill>
                  <a:schemeClr val="bg2"/>
                </a:solidFill>
                <a:latin typeface="+mn-lt"/>
                <a:ea typeface="Arial" charset="0"/>
                <a:cs typeface="Arial" charset="0"/>
              </a:rPr>
              <a:t>G-59</a:t>
            </a:r>
            <a:br>
              <a:rPr lang="mr-IN" sz="800">
                <a:solidFill>
                  <a:schemeClr val="bg2"/>
                </a:solidFill>
                <a:latin typeface="+mn-lt"/>
                <a:ea typeface="Arial" charset="0"/>
                <a:cs typeface="Arial" charset="0"/>
              </a:rPr>
            </a:br>
            <a:r>
              <a:rPr lang="mr-IN" sz="800">
                <a:solidFill>
                  <a:schemeClr val="bg2"/>
                </a:solidFill>
                <a:latin typeface="+mn-lt"/>
                <a:ea typeface="Arial" charset="0"/>
                <a:cs typeface="Arial" charset="0"/>
              </a:rPr>
              <a:t>B-201</a:t>
            </a:r>
          </a:p>
        </p:txBody>
      </p:sp>
      <p:sp>
        <p:nvSpPr>
          <p:cNvPr id="47" name="Text Placeholder 6"/>
          <p:cNvSpPr txBox="1">
            <a:spLocks/>
          </p:cNvSpPr>
          <p:nvPr/>
        </p:nvSpPr>
        <p:spPr>
          <a:xfrm>
            <a:off x="5632048"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R-219</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G-38</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B-99</a:t>
            </a:r>
          </a:p>
        </p:txBody>
      </p:sp>
      <p:sp>
        <p:nvSpPr>
          <p:cNvPr id="48" name="Text Placeholder 6"/>
          <p:cNvSpPr txBox="1">
            <a:spLocks/>
          </p:cNvSpPr>
          <p:nvPr/>
        </p:nvSpPr>
        <p:spPr>
          <a:xfrm>
            <a:off x="653775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R-105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G-166</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49" name="Text Placeholder 6"/>
          <p:cNvSpPr txBox="1">
            <a:spLocks/>
          </p:cNvSpPr>
          <p:nvPr/>
        </p:nvSpPr>
        <p:spPr>
          <a:xfrm>
            <a:off x="745215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G-100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2" name="Title 1"/>
          <p:cNvSpPr>
            <a:spLocks noGrp="1"/>
          </p:cNvSpPr>
          <p:nvPr>
            <p:ph type="title"/>
          </p:nvPr>
        </p:nvSpPr>
        <p:spPr/>
        <p:txBody>
          <a:bodyPr/>
          <a:lstStyle/>
          <a:p>
            <a:r>
              <a:rPr lang="en-US" sz="1600"/>
              <a:t>Color palette</a:t>
            </a:r>
          </a:p>
        </p:txBody>
      </p:sp>
      <p:sp>
        <p:nvSpPr>
          <p:cNvPr id="4" name="Slide Number Placeholder 3"/>
          <p:cNvSpPr>
            <a:spLocks noGrp="1"/>
          </p:cNvSpPr>
          <p:nvPr>
            <p:ph type="sldNum" sz="quarter" idx="10"/>
          </p:nvPr>
        </p:nvSpPr>
        <p:spPr/>
        <p:txBody>
          <a:bodyPr/>
          <a:lstStyle/>
          <a:p>
            <a:fld id="{D0BE6F14-FF48-0F4F-A8AA-2E3F25371E4A}" type="slidenum">
              <a:rPr lang="en-US" smtClean="0">
                <a:solidFill>
                  <a:schemeClr val="bg2"/>
                </a:solidFill>
              </a:rPr>
              <a:pPr/>
              <a:t>25</a:t>
            </a:fld>
            <a:endParaRPr lang="en-US">
              <a:solidFill>
                <a:schemeClr val="bg2"/>
              </a:solidFill>
            </a:endParaRPr>
          </a:p>
        </p:txBody>
      </p:sp>
      <p:sp>
        <p:nvSpPr>
          <p:cNvPr id="3" name="Footer Placeholder 2"/>
          <p:cNvSpPr>
            <a:spLocks noGrp="1"/>
          </p:cNvSpPr>
          <p:nvPr>
            <p:ph type="ftr" sz="quarter" idx="11"/>
          </p:nvPr>
        </p:nvSpPr>
        <p:spPr/>
        <p:txBody>
          <a:bodyPr/>
          <a:lstStyle/>
          <a:p>
            <a:r>
              <a:rPr lang="de-DE"/>
              <a:t>Think 2019 / DOC ID / Month XX, 2019 / © 2019 IBM Corporation</a:t>
            </a:r>
            <a:endParaRPr lang="en-US"/>
          </a:p>
        </p:txBody>
      </p:sp>
      <p:sp>
        <p:nvSpPr>
          <p:cNvPr id="5" name="Rectangle 4">
            <a:extLst>
              <a:ext uri="{FF2B5EF4-FFF2-40B4-BE49-F238E27FC236}">
                <a16:creationId xmlns:a16="http://schemas.microsoft.com/office/drawing/2014/main" id="{CCE360FF-A138-114F-863A-8588A945EAD7}"/>
              </a:ext>
            </a:extLst>
          </p:cNvPr>
          <p:cNvSpPr/>
          <p:nvPr/>
        </p:nvSpPr>
        <p:spPr>
          <a:xfrm>
            <a:off x="0" y="-914400"/>
            <a:ext cx="9144000" cy="457200"/>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8086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895024"/>
          </a:xfrm>
        </p:spPr>
        <p:txBody>
          <a:bodyPr/>
          <a:lstStyle/>
          <a:p>
            <a:r>
              <a:rPr lang="en-US" b="1" dirty="0"/>
              <a:t>Use case for ML: the customer churn problem</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3</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sp>
        <p:nvSpPr>
          <p:cNvPr id="7" name="Content Placeholder 6">
            <a:extLst>
              <a:ext uri="{FF2B5EF4-FFF2-40B4-BE49-F238E27FC236}">
                <a16:creationId xmlns:a16="http://schemas.microsoft.com/office/drawing/2014/main" id="{06815560-57C4-044F-B0A8-2D7E1E49E945}"/>
              </a:ext>
            </a:extLst>
          </p:cNvPr>
          <p:cNvSpPr>
            <a:spLocks noGrp="1"/>
          </p:cNvSpPr>
          <p:nvPr>
            <p:ph sz="quarter" idx="13"/>
          </p:nvPr>
        </p:nvSpPr>
        <p:spPr>
          <a:xfrm>
            <a:off x="228600" y="667512"/>
            <a:ext cx="8686800" cy="2031238"/>
          </a:xfrm>
        </p:spPr>
        <p:txBody>
          <a:bodyPr/>
          <a:lstStyle/>
          <a:p>
            <a:pPr marL="228371" indent="-228371">
              <a:buSzPct val="110000"/>
              <a:buFont typeface="Arial" panose="020B0604020202020204" pitchFamily="34" charset="0"/>
              <a:buChar char="•"/>
            </a:pPr>
            <a:r>
              <a:rPr lang="en-US" sz="2000" b="1" dirty="0"/>
              <a:t>Customer churn</a:t>
            </a:r>
            <a:r>
              <a:rPr lang="en-US" sz="2000" dirty="0"/>
              <a:t>: when a customer ends their relationship with a business</a:t>
            </a:r>
          </a:p>
          <a:p>
            <a:pPr marL="228371" indent="-228371">
              <a:buSzPct val="110000"/>
              <a:buFont typeface="Arial" panose="020B0604020202020204" pitchFamily="34" charset="0"/>
              <a:buChar char="•"/>
            </a:pPr>
            <a:r>
              <a:rPr lang="en-US" sz="2000" b="1" dirty="0"/>
              <a:t>PROBLEM</a:t>
            </a:r>
            <a:r>
              <a:rPr lang="en-US" sz="2000" dirty="0"/>
              <a:t>: You need to predict which of your customers are loyal and which are at risk of churning</a:t>
            </a:r>
          </a:p>
          <a:p>
            <a:pPr marL="228371" indent="-228371">
              <a:buSzPct val="110000"/>
              <a:buFont typeface="Arial" panose="020B0604020202020204" pitchFamily="34" charset="0"/>
              <a:buChar char="•"/>
            </a:pPr>
            <a:r>
              <a:rPr lang="en-US" sz="2000" b="1" dirty="0"/>
              <a:t>SOLUTION</a:t>
            </a:r>
            <a:r>
              <a:rPr lang="en-US" sz="2000" dirty="0"/>
              <a:t>: Use data you have about clients to build a model that can predict whether a given client is going to churn</a:t>
            </a:r>
          </a:p>
          <a:p>
            <a:pPr marL="228371" indent="-228371">
              <a:buSzPct val="110000"/>
              <a:buFont typeface="Arial" panose="020B0604020202020204" pitchFamily="34" charset="0"/>
              <a:buChar char="•"/>
            </a:pPr>
            <a:endParaRPr lang="en-US" sz="2000" b="1" dirty="0"/>
          </a:p>
        </p:txBody>
      </p:sp>
    </p:spTree>
    <p:extLst>
      <p:ext uri="{BB962C8B-B14F-4D97-AF65-F5344CB8AC3E}">
        <p14:creationId xmlns:p14="http://schemas.microsoft.com/office/powerpoint/2010/main" val="18883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80018"/>
          </a:xfrm>
        </p:spPr>
        <p:txBody>
          <a:bodyPr/>
          <a:lstStyle/>
          <a:p>
            <a:r>
              <a:rPr lang="en-US" b="1"/>
              <a:t>Customer Churn: </a:t>
            </a:r>
            <a:r>
              <a:rPr lang="en-US" b="1" dirty="0"/>
              <a:t>the game plan</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4</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pic>
        <p:nvPicPr>
          <p:cNvPr id="9" name="Picture 8">
            <a:extLst>
              <a:ext uri="{FF2B5EF4-FFF2-40B4-BE49-F238E27FC236}">
                <a16:creationId xmlns:a16="http://schemas.microsoft.com/office/drawing/2014/main" id="{44C7691D-7D0F-489D-93DA-FE9ED7A11D24}"/>
              </a:ext>
            </a:extLst>
          </p:cNvPr>
          <p:cNvPicPr>
            <a:picLocks noChangeAspect="1"/>
          </p:cNvPicPr>
          <p:nvPr/>
        </p:nvPicPr>
        <p:blipFill>
          <a:blip r:embed="rId3"/>
          <a:stretch>
            <a:fillRect/>
          </a:stretch>
        </p:blipFill>
        <p:spPr>
          <a:xfrm>
            <a:off x="3568092" y="3105513"/>
            <a:ext cx="5018272" cy="1726948"/>
          </a:xfrm>
          <a:prstGeom prst="rect">
            <a:avLst/>
          </a:prstGeom>
          <a:ln>
            <a:solidFill>
              <a:schemeClr val="accent1"/>
            </a:solidFill>
          </a:ln>
        </p:spPr>
      </p:pic>
      <p:pic>
        <p:nvPicPr>
          <p:cNvPr id="8" name="Picture 7">
            <a:extLst>
              <a:ext uri="{FF2B5EF4-FFF2-40B4-BE49-F238E27FC236}">
                <a16:creationId xmlns:a16="http://schemas.microsoft.com/office/drawing/2014/main" id="{AD8BCEB2-0B16-4911-A891-51D5D47C2D9F}"/>
              </a:ext>
            </a:extLst>
          </p:cNvPr>
          <p:cNvPicPr>
            <a:picLocks noChangeAspect="1"/>
          </p:cNvPicPr>
          <p:nvPr/>
        </p:nvPicPr>
        <p:blipFill>
          <a:blip r:embed="rId4"/>
          <a:stretch>
            <a:fillRect/>
          </a:stretch>
        </p:blipFill>
        <p:spPr>
          <a:xfrm>
            <a:off x="277319" y="708572"/>
            <a:ext cx="3307453" cy="1957616"/>
          </a:xfrm>
          <a:prstGeom prst="rect">
            <a:avLst/>
          </a:prstGeom>
          <a:ln>
            <a:solidFill>
              <a:schemeClr val="accent1"/>
            </a:solidFill>
          </a:ln>
        </p:spPr>
      </p:pic>
      <p:sp>
        <p:nvSpPr>
          <p:cNvPr id="7" name="Content Placeholder 6">
            <a:extLst>
              <a:ext uri="{FF2B5EF4-FFF2-40B4-BE49-F238E27FC236}">
                <a16:creationId xmlns:a16="http://schemas.microsoft.com/office/drawing/2014/main" id="{4C8B7DD7-E144-4C8B-9261-E3E0B1AD1729}"/>
              </a:ext>
            </a:extLst>
          </p:cNvPr>
          <p:cNvSpPr>
            <a:spLocks noGrp="1"/>
          </p:cNvSpPr>
          <p:nvPr>
            <p:ph sz="quarter" idx="13"/>
          </p:nvPr>
        </p:nvSpPr>
        <p:spPr>
          <a:xfrm>
            <a:off x="3690603" y="708572"/>
            <a:ext cx="4021108" cy="1531716"/>
          </a:xfrm>
        </p:spPr>
        <p:txBody>
          <a:bodyPr/>
          <a:lstStyle/>
          <a:p>
            <a:pPr marL="457200" indent="-457200">
              <a:buSzPct val="110000"/>
              <a:buFont typeface="+mj-lt"/>
              <a:buAutoNum type="arabicPeriod"/>
            </a:pPr>
            <a:r>
              <a:rPr lang="en-US" sz="2000" b="1" dirty="0"/>
              <a:t>Solve the customer churn problem using </a:t>
            </a:r>
            <a:r>
              <a:rPr lang="en-US" sz="2000" b="1" u="sng" dirty="0"/>
              <a:t>Modeler</a:t>
            </a:r>
            <a:r>
              <a:rPr lang="en-US" sz="2000" b="1" dirty="0"/>
              <a:t>, a visual data science &amp; machine learning solution</a:t>
            </a:r>
          </a:p>
        </p:txBody>
      </p:sp>
      <p:sp>
        <p:nvSpPr>
          <p:cNvPr id="10" name="Content Placeholder 6">
            <a:extLst>
              <a:ext uri="{FF2B5EF4-FFF2-40B4-BE49-F238E27FC236}">
                <a16:creationId xmlns:a16="http://schemas.microsoft.com/office/drawing/2014/main" id="{30CC5BD9-7DEA-4B13-B36F-97CB783B9E87}"/>
              </a:ext>
            </a:extLst>
          </p:cNvPr>
          <p:cNvSpPr txBox="1">
            <a:spLocks/>
          </p:cNvSpPr>
          <p:nvPr/>
        </p:nvSpPr>
        <p:spPr>
          <a:xfrm>
            <a:off x="277319" y="3105513"/>
            <a:ext cx="3040415" cy="1531716"/>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SzPct val="110000"/>
              <a:buFont typeface="+mj-lt"/>
              <a:buAutoNum type="arabicPeriod" startAt="2"/>
            </a:pPr>
            <a:r>
              <a:rPr lang="en-US" sz="2000" b="1" dirty="0"/>
              <a:t>Solve the customer churn problem using  </a:t>
            </a:r>
            <a:r>
              <a:rPr lang="en-US" sz="2000" b="1" u="sng" dirty="0"/>
              <a:t>Python</a:t>
            </a:r>
            <a:r>
              <a:rPr lang="en-US" sz="2000" b="1" dirty="0"/>
              <a:t>, the most popular language for ML</a:t>
            </a:r>
          </a:p>
        </p:txBody>
      </p:sp>
    </p:spTree>
    <p:extLst>
      <p:ext uri="{BB962C8B-B14F-4D97-AF65-F5344CB8AC3E}">
        <p14:creationId xmlns:p14="http://schemas.microsoft.com/office/powerpoint/2010/main" val="356486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895024"/>
          </a:xfrm>
        </p:spPr>
        <p:txBody>
          <a:bodyPr/>
          <a:lstStyle/>
          <a:p>
            <a:r>
              <a:rPr lang="en-US" b="1" dirty="0"/>
              <a:t>Customer churn: dataset</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5</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2"/>
          <a:stretch>
            <a:fillRect/>
          </a:stretch>
        </p:blipFill>
        <p:spPr>
          <a:xfrm>
            <a:off x="762000" y="2377028"/>
            <a:ext cx="7620000" cy="1700371"/>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228600" y="667512"/>
            <a:ext cx="8686800" cy="1531716"/>
          </a:xfrm>
        </p:spPr>
        <p:txBody>
          <a:bodyPr/>
          <a:lstStyle/>
          <a:p>
            <a:pPr marL="228371" indent="-228371">
              <a:buSzPct val="110000"/>
              <a:buFont typeface="Arial" panose="020B0604020202020204" pitchFamily="34" charset="0"/>
              <a:buChar char="•"/>
            </a:pPr>
            <a:r>
              <a:rPr lang="en-US" sz="2000" dirty="0"/>
              <a:t>CSV file with ~7k records, 21 columns</a:t>
            </a:r>
          </a:p>
          <a:p>
            <a:pPr marL="228371" indent="-228371">
              <a:buSzPct val="110000"/>
              <a:buFont typeface="Arial" panose="020B0604020202020204" pitchFamily="34" charset="0"/>
              <a:buChar char="•"/>
            </a:pPr>
            <a:r>
              <a:rPr lang="en-US" sz="2000" dirty="0"/>
              <a:t>Numeric columns: tenure, </a:t>
            </a:r>
            <a:r>
              <a:rPr lang="en-US" sz="2000" dirty="0" err="1"/>
              <a:t>MonthlyCharges</a:t>
            </a:r>
            <a:r>
              <a:rPr lang="en-US" sz="2000" dirty="0"/>
              <a:t>, </a:t>
            </a:r>
            <a:r>
              <a:rPr lang="en-US" sz="2000" dirty="0" err="1"/>
              <a:t>TotalCharges</a:t>
            </a:r>
            <a:endParaRPr lang="en-US" sz="2000" dirty="0"/>
          </a:p>
          <a:p>
            <a:pPr marL="228371" indent="-228371">
              <a:buSzPct val="110000"/>
              <a:buFont typeface="Arial" panose="020B0604020202020204" pitchFamily="34" charset="0"/>
              <a:buChar char="•"/>
            </a:pPr>
            <a:r>
              <a:rPr lang="en-US" sz="2000" dirty="0"/>
              <a:t>Categorical columns: gender, </a:t>
            </a:r>
            <a:r>
              <a:rPr lang="en-US" sz="2000" dirty="0" err="1"/>
              <a:t>SeniorCitizen</a:t>
            </a:r>
            <a:r>
              <a:rPr lang="en-US" sz="2000" dirty="0"/>
              <a:t>, Partner...</a:t>
            </a:r>
          </a:p>
          <a:p>
            <a:pPr marL="228371" indent="-228371">
              <a:buSzPct val="110000"/>
              <a:buFont typeface="Arial" panose="020B0604020202020204" pitchFamily="34" charset="0"/>
              <a:buChar char="•"/>
            </a:pPr>
            <a:r>
              <a:rPr lang="en-US" sz="2000" b="1" dirty="0"/>
              <a:t>Target / Label: </a:t>
            </a:r>
            <a:r>
              <a:rPr lang="en-US" sz="2000" dirty="0"/>
              <a:t>Churn</a:t>
            </a:r>
            <a:endParaRPr lang="en-US" sz="2000" b="1" dirty="0"/>
          </a:p>
        </p:txBody>
      </p:sp>
    </p:spTree>
    <p:extLst>
      <p:ext uri="{BB962C8B-B14F-4D97-AF65-F5344CB8AC3E}">
        <p14:creationId xmlns:p14="http://schemas.microsoft.com/office/powerpoint/2010/main" val="2198149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6">
            <a:extLst>
              <a:ext uri="{FF2B5EF4-FFF2-40B4-BE49-F238E27FC236}">
                <a16:creationId xmlns:a16="http://schemas.microsoft.com/office/drawing/2014/main" id="{2B74D812-EC5B-4829-B6D2-0DC06954956E}"/>
              </a:ext>
            </a:extLst>
          </p:cNvPr>
          <p:cNvSpPr txBox="1">
            <a:spLocks/>
          </p:cNvSpPr>
          <p:nvPr/>
        </p:nvSpPr>
        <p:spPr>
          <a:xfrm>
            <a:off x="5419324" y="650271"/>
            <a:ext cx="3716363" cy="3712963"/>
          </a:xfrm>
          <a:prstGeom prst="rect">
            <a:avLst/>
          </a:prstGeom>
          <a:solidFill>
            <a:schemeClr val="bg1">
              <a:lumMod val="10000"/>
              <a:lumOff val="90000"/>
            </a:schemeClr>
          </a:solidFill>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SzPct val="110000"/>
            </a:pPr>
            <a:r>
              <a:rPr lang="en-US" b="1" i="1" dirty="0"/>
              <a:t>Why?</a:t>
            </a:r>
          </a:p>
          <a:p>
            <a:pPr>
              <a:buSzPct val="110000"/>
            </a:pPr>
            <a:endParaRPr lang="en-US" b="1" i="1" dirty="0"/>
          </a:p>
          <a:p>
            <a:pPr>
              <a:buSzPct val="110000"/>
            </a:pPr>
            <a:endParaRPr lang="en-US" b="1" i="1" dirty="0"/>
          </a:p>
          <a:p>
            <a:pPr>
              <a:buSzPct val="110000"/>
            </a:pPr>
            <a:endParaRPr lang="en-US" b="1" i="1" dirty="0"/>
          </a:p>
          <a:p>
            <a:pPr>
              <a:buSzPct val="110000"/>
            </a:pPr>
            <a:endParaRPr lang="en-US" b="1" i="1" dirty="0"/>
          </a:p>
        </p:txBody>
      </p:sp>
      <p:sp>
        <p:nvSpPr>
          <p:cNvPr id="22" name="Content Placeholder 6">
            <a:extLst>
              <a:ext uri="{FF2B5EF4-FFF2-40B4-BE49-F238E27FC236}">
                <a16:creationId xmlns:a16="http://schemas.microsoft.com/office/drawing/2014/main" id="{0AE7DC18-64A2-420A-8F1E-2D79F539445E}"/>
              </a:ext>
            </a:extLst>
          </p:cNvPr>
          <p:cNvSpPr txBox="1">
            <a:spLocks/>
          </p:cNvSpPr>
          <p:nvPr/>
        </p:nvSpPr>
        <p:spPr>
          <a:xfrm>
            <a:off x="5660969" y="180988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Pick just the columns needed for the model</a:t>
            </a:r>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54594"/>
          </a:xfrm>
        </p:spPr>
        <p:txBody>
          <a:bodyPr/>
          <a:lstStyle/>
          <a:p>
            <a:r>
              <a:rPr lang="en-US" b="1" dirty="0"/>
              <a:t>Customer churn: preparing the dataset for ML</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a:t>Think 2019 / DOC ID / Month XX, 2019 / © 2019 IBM Corporation</a:t>
            </a:r>
            <a:endParaRPr lang="en-US"/>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3"/>
          <a:stretch>
            <a:fillRect/>
          </a:stretch>
        </p:blipFill>
        <p:spPr>
          <a:xfrm>
            <a:off x="930678" y="911980"/>
            <a:ext cx="3155950" cy="704237"/>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1292628" y="1809888"/>
            <a:ext cx="2432050" cy="335788"/>
          </a:xfrm>
          <a:ln>
            <a:solidFill>
              <a:schemeClr val="accent1"/>
            </a:solidFill>
          </a:ln>
        </p:spPr>
        <p:txBody>
          <a:bodyPr/>
          <a:lstStyle/>
          <a:p>
            <a:pPr>
              <a:buSzPct val="110000"/>
            </a:pPr>
            <a:r>
              <a:rPr lang="en-US" sz="1100" b="1" dirty="0"/>
              <a:t>Keep a subset of columns</a:t>
            </a:r>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1654578" y="639162"/>
            <a:ext cx="2432050"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b="1" dirty="0"/>
              <a:t>Original dataset</a:t>
            </a:r>
          </a:p>
        </p:txBody>
      </p:sp>
      <p:sp>
        <p:nvSpPr>
          <p:cNvPr id="11" name="Content Placeholder 6">
            <a:extLst>
              <a:ext uri="{FF2B5EF4-FFF2-40B4-BE49-F238E27FC236}">
                <a16:creationId xmlns:a16="http://schemas.microsoft.com/office/drawing/2014/main" id="{7064D724-26B0-4F03-A388-1928B42A8D33}"/>
              </a:ext>
            </a:extLst>
          </p:cNvPr>
          <p:cNvSpPr txBox="1">
            <a:spLocks/>
          </p:cNvSpPr>
          <p:nvPr/>
        </p:nvSpPr>
        <p:spPr>
          <a:xfrm>
            <a:off x="1292628" y="2343838"/>
            <a:ext cx="2432050" cy="335788"/>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missing values</a:t>
            </a:r>
          </a:p>
        </p:txBody>
      </p:sp>
      <p:sp>
        <p:nvSpPr>
          <p:cNvPr id="12" name="Content Placeholder 6">
            <a:extLst>
              <a:ext uri="{FF2B5EF4-FFF2-40B4-BE49-F238E27FC236}">
                <a16:creationId xmlns:a16="http://schemas.microsoft.com/office/drawing/2014/main" id="{146105EE-F3C9-4ED5-91F4-74F94416AB7A}"/>
              </a:ext>
            </a:extLst>
          </p:cNvPr>
          <p:cNvSpPr txBox="1">
            <a:spLocks/>
          </p:cNvSpPr>
          <p:nvPr/>
        </p:nvSpPr>
        <p:spPr>
          <a:xfrm>
            <a:off x="1292628" y="2819596"/>
            <a:ext cx="2432050" cy="799035"/>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outliers</a:t>
            </a:r>
          </a:p>
          <a:p>
            <a:pPr>
              <a:buSzPct val="110000"/>
            </a:pPr>
            <a:r>
              <a:rPr lang="en-US" sz="1100" b="1" dirty="0"/>
              <a:t>Scale continuous values </a:t>
            </a:r>
          </a:p>
          <a:p>
            <a:pPr>
              <a:buSzPct val="110000"/>
            </a:pPr>
            <a:r>
              <a:rPr lang="en-US" sz="1100" b="1" dirty="0"/>
              <a:t>Deal with string values</a:t>
            </a:r>
          </a:p>
        </p:txBody>
      </p:sp>
      <p:sp>
        <p:nvSpPr>
          <p:cNvPr id="13" name="Content Placeholder 6">
            <a:extLst>
              <a:ext uri="{FF2B5EF4-FFF2-40B4-BE49-F238E27FC236}">
                <a16:creationId xmlns:a16="http://schemas.microsoft.com/office/drawing/2014/main" id="{D349173C-ECAD-461E-9FAA-FE0B38AADAE5}"/>
              </a:ext>
            </a:extLst>
          </p:cNvPr>
          <p:cNvSpPr txBox="1">
            <a:spLocks/>
          </p:cNvSpPr>
          <p:nvPr/>
        </p:nvSpPr>
        <p:spPr>
          <a:xfrm>
            <a:off x="1292628" y="3782629"/>
            <a:ext cx="2432050" cy="459927"/>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Split Dataset into Train &amp; Test</a:t>
            </a:r>
          </a:p>
        </p:txBody>
      </p:sp>
      <p:pic>
        <p:nvPicPr>
          <p:cNvPr id="14" name="Picture 13">
            <a:extLst>
              <a:ext uri="{FF2B5EF4-FFF2-40B4-BE49-F238E27FC236}">
                <a16:creationId xmlns:a16="http://schemas.microsoft.com/office/drawing/2014/main" id="{7E08671D-40EE-43CB-8774-D3862AF93683}"/>
              </a:ext>
            </a:extLst>
          </p:cNvPr>
          <p:cNvPicPr>
            <a:picLocks noChangeAspect="1"/>
          </p:cNvPicPr>
          <p:nvPr/>
        </p:nvPicPr>
        <p:blipFill>
          <a:blip r:embed="rId3"/>
          <a:stretch>
            <a:fillRect/>
          </a:stretch>
        </p:blipFill>
        <p:spPr>
          <a:xfrm>
            <a:off x="930678" y="4363235"/>
            <a:ext cx="1730372" cy="386125"/>
          </a:xfrm>
          <a:prstGeom prst="rect">
            <a:avLst/>
          </a:prstGeom>
        </p:spPr>
      </p:pic>
      <p:sp>
        <p:nvSpPr>
          <p:cNvPr id="15" name="Arrow: Down 14">
            <a:extLst>
              <a:ext uri="{FF2B5EF4-FFF2-40B4-BE49-F238E27FC236}">
                <a16:creationId xmlns:a16="http://schemas.microsoft.com/office/drawing/2014/main" id="{A5410D20-65D2-4D4B-B9FA-91040E8E4541}"/>
              </a:ext>
            </a:extLst>
          </p:cNvPr>
          <p:cNvSpPr/>
          <p:nvPr/>
        </p:nvSpPr>
        <p:spPr>
          <a:xfrm>
            <a:off x="2354867" y="1613300"/>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6" name="Arrow: Down 15">
            <a:extLst>
              <a:ext uri="{FF2B5EF4-FFF2-40B4-BE49-F238E27FC236}">
                <a16:creationId xmlns:a16="http://schemas.microsoft.com/office/drawing/2014/main" id="{A780FE3D-66F4-409D-8E14-68D24FF39407}"/>
              </a:ext>
            </a:extLst>
          </p:cNvPr>
          <p:cNvSpPr/>
          <p:nvPr/>
        </p:nvSpPr>
        <p:spPr>
          <a:xfrm>
            <a:off x="2354867" y="214567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7" name="Arrow: Down 16">
            <a:extLst>
              <a:ext uri="{FF2B5EF4-FFF2-40B4-BE49-F238E27FC236}">
                <a16:creationId xmlns:a16="http://schemas.microsoft.com/office/drawing/2014/main" id="{56079A2D-6F8A-41FD-9392-15AD5CDE7B8F}"/>
              </a:ext>
            </a:extLst>
          </p:cNvPr>
          <p:cNvSpPr/>
          <p:nvPr/>
        </p:nvSpPr>
        <p:spPr>
          <a:xfrm>
            <a:off x="2353481" y="2631465"/>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8" name="Arrow: Down 17">
            <a:extLst>
              <a:ext uri="{FF2B5EF4-FFF2-40B4-BE49-F238E27FC236}">
                <a16:creationId xmlns:a16="http://schemas.microsoft.com/office/drawing/2014/main" id="{BFC079CD-AD20-4597-BDC8-86796A03C7DF}"/>
              </a:ext>
            </a:extLst>
          </p:cNvPr>
          <p:cNvSpPr/>
          <p:nvPr/>
        </p:nvSpPr>
        <p:spPr>
          <a:xfrm>
            <a:off x="2353480" y="3594323"/>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9" name="Arrow: Down 18">
            <a:extLst>
              <a:ext uri="{FF2B5EF4-FFF2-40B4-BE49-F238E27FC236}">
                <a16:creationId xmlns:a16="http://schemas.microsoft.com/office/drawing/2014/main" id="{B27FDB16-F013-48E0-BB25-8843DD8760B5}"/>
              </a:ext>
            </a:extLst>
          </p:cNvPr>
          <p:cNvSpPr/>
          <p:nvPr/>
        </p:nvSpPr>
        <p:spPr>
          <a:xfrm>
            <a:off x="2353479" y="424318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pic>
        <p:nvPicPr>
          <p:cNvPr id="20" name="Picture 19">
            <a:extLst>
              <a:ext uri="{FF2B5EF4-FFF2-40B4-BE49-F238E27FC236}">
                <a16:creationId xmlns:a16="http://schemas.microsoft.com/office/drawing/2014/main" id="{CDABE756-F3FE-416F-8DDD-CBD3DF844D28}"/>
              </a:ext>
            </a:extLst>
          </p:cNvPr>
          <p:cNvPicPr>
            <a:picLocks noChangeAspect="1"/>
          </p:cNvPicPr>
          <p:nvPr/>
        </p:nvPicPr>
        <p:blipFill>
          <a:blip r:embed="rId3"/>
          <a:stretch>
            <a:fillRect/>
          </a:stretch>
        </p:blipFill>
        <p:spPr>
          <a:xfrm>
            <a:off x="2502591" y="4526666"/>
            <a:ext cx="2076162" cy="463287"/>
          </a:xfrm>
          <a:prstGeom prst="rect">
            <a:avLst/>
          </a:prstGeom>
        </p:spPr>
      </p:pic>
      <p:sp>
        <p:nvSpPr>
          <p:cNvPr id="23" name="Content Placeholder 6">
            <a:extLst>
              <a:ext uri="{FF2B5EF4-FFF2-40B4-BE49-F238E27FC236}">
                <a16:creationId xmlns:a16="http://schemas.microsoft.com/office/drawing/2014/main" id="{DFC43B6D-9778-454A-865B-B261286BD4CC}"/>
              </a:ext>
            </a:extLst>
          </p:cNvPr>
          <p:cNvSpPr txBox="1">
            <a:spLocks/>
          </p:cNvSpPr>
          <p:nvPr/>
        </p:nvSpPr>
        <p:spPr>
          <a:xfrm>
            <a:off x="5660969" y="234383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ML algorithms need numeric input</a:t>
            </a:r>
          </a:p>
        </p:txBody>
      </p:sp>
      <p:sp>
        <p:nvSpPr>
          <p:cNvPr id="24" name="Content Placeholder 6">
            <a:extLst>
              <a:ext uri="{FF2B5EF4-FFF2-40B4-BE49-F238E27FC236}">
                <a16:creationId xmlns:a16="http://schemas.microsoft.com/office/drawing/2014/main" id="{8E553DDD-F896-4649-B77C-7A1EC797D6E3}"/>
              </a:ext>
            </a:extLst>
          </p:cNvPr>
          <p:cNvSpPr txBox="1">
            <a:spLocks/>
          </p:cNvSpPr>
          <p:nvPr/>
        </p:nvSpPr>
        <p:spPr>
          <a:xfrm>
            <a:off x="5660969" y="2877788"/>
            <a:ext cx="3400481" cy="70667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Control impact of anomalies</a:t>
            </a:r>
          </a:p>
          <a:p>
            <a:pPr>
              <a:buSzPct val="110000"/>
            </a:pPr>
            <a:r>
              <a:rPr lang="en-US" sz="1200" b="1" i="1" dirty="0"/>
              <a:t>Consistent impact of columns</a:t>
            </a:r>
          </a:p>
          <a:p>
            <a:pPr>
              <a:buSzPct val="110000"/>
            </a:pPr>
            <a:r>
              <a:rPr lang="en-US" sz="1200" b="1" i="1" dirty="0"/>
              <a:t>ML algorithms need numeric input</a:t>
            </a:r>
          </a:p>
        </p:txBody>
      </p:sp>
      <p:sp>
        <p:nvSpPr>
          <p:cNvPr id="25" name="Content Placeholder 6">
            <a:extLst>
              <a:ext uri="{FF2B5EF4-FFF2-40B4-BE49-F238E27FC236}">
                <a16:creationId xmlns:a16="http://schemas.microsoft.com/office/drawing/2014/main" id="{6685A717-2F56-4414-9A37-360B5AF6D22E}"/>
              </a:ext>
            </a:extLst>
          </p:cNvPr>
          <p:cNvSpPr txBox="1">
            <a:spLocks/>
          </p:cNvSpPr>
          <p:nvPr/>
        </p:nvSpPr>
        <p:spPr>
          <a:xfrm>
            <a:off x="5660969" y="3782629"/>
            <a:ext cx="3400481" cy="459927"/>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Need to reserve a portion of the data the model has never seen to validate the model</a:t>
            </a:r>
          </a:p>
        </p:txBody>
      </p:sp>
      <p:cxnSp>
        <p:nvCxnSpPr>
          <p:cNvPr id="31" name="Straight Connector 30">
            <a:extLst>
              <a:ext uri="{FF2B5EF4-FFF2-40B4-BE49-F238E27FC236}">
                <a16:creationId xmlns:a16="http://schemas.microsoft.com/office/drawing/2014/main" id="{5E2DC645-8BBA-41D0-A49F-FCE08A3BDE37}"/>
              </a:ext>
            </a:extLst>
          </p:cNvPr>
          <p:cNvCxnSpPr>
            <a:cxnSpLocks/>
          </p:cNvCxnSpPr>
          <p:nvPr/>
        </p:nvCxnSpPr>
        <p:spPr>
          <a:xfrm>
            <a:off x="3724678" y="19112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85AB4BC-733B-4BBE-9B71-B337872470F6}"/>
              </a:ext>
            </a:extLst>
          </p:cNvPr>
          <p:cNvCxnSpPr>
            <a:cxnSpLocks/>
          </p:cNvCxnSpPr>
          <p:nvPr/>
        </p:nvCxnSpPr>
        <p:spPr>
          <a:xfrm>
            <a:off x="3727448" y="24543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081C18-24F3-4971-B331-64A6EBC5F3AF}"/>
              </a:ext>
            </a:extLst>
          </p:cNvPr>
          <p:cNvCxnSpPr>
            <a:cxnSpLocks/>
          </p:cNvCxnSpPr>
          <p:nvPr/>
        </p:nvCxnSpPr>
        <p:spPr>
          <a:xfrm>
            <a:off x="3724678" y="2933748"/>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7581801-ED2A-4B6C-BC0D-17EEB048DB34}"/>
              </a:ext>
            </a:extLst>
          </p:cNvPr>
          <p:cNvCxnSpPr>
            <a:cxnSpLocks/>
          </p:cNvCxnSpPr>
          <p:nvPr/>
        </p:nvCxnSpPr>
        <p:spPr>
          <a:xfrm>
            <a:off x="3724678" y="3266256"/>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71018B3-1572-4187-862A-735985EDDD42}"/>
              </a:ext>
            </a:extLst>
          </p:cNvPr>
          <p:cNvCxnSpPr>
            <a:cxnSpLocks/>
          </p:cNvCxnSpPr>
          <p:nvPr/>
        </p:nvCxnSpPr>
        <p:spPr>
          <a:xfrm>
            <a:off x="3724678" y="3548887"/>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9D5E8DC-CC31-4F55-A6D0-EBBE36210795}"/>
              </a:ext>
            </a:extLst>
          </p:cNvPr>
          <p:cNvCxnSpPr>
            <a:cxnSpLocks/>
          </p:cNvCxnSpPr>
          <p:nvPr/>
        </p:nvCxnSpPr>
        <p:spPr>
          <a:xfrm>
            <a:off x="3724678" y="3939584"/>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775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713922" cy="354594"/>
          </a:xfrm>
        </p:spPr>
        <p:txBody>
          <a:bodyPr/>
          <a:lstStyle/>
          <a:p>
            <a:r>
              <a:rPr lang="en-US" b="1" dirty="0"/>
              <a:t>Customer churn: machine learning model 1</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2019 IBM Corporation</a:t>
            </a:r>
            <a:endParaRPr lang="en-US" dirty="0"/>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623940" y="807054"/>
            <a:ext cx="7636657" cy="415658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b="1" dirty="0"/>
              <a:t>Logistic regression</a:t>
            </a:r>
          </a:p>
          <a:p>
            <a:pPr marL="285750" indent="-285750">
              <a:buSzPct val="110000"/>
              <a:buFont typeface="Arial" panose="020B0604020202020204" pitchFamily="34" charset="0"/>
              <a:buChar char="•"/>
            </a:pPr>
            <a:r>
              <a:rPr lang="en-US" sz="1200" dirty="0"/>
              <a:t>Classification: churn / no churn</a:t>
            </a:r>
          </a:p>
          <a:p>
            <a:pPr marL="285750" indent="-285750">
              <a:buSzPct val="110000"/>
              <a:buFont typeface="Arial" panose="020B0604020202020204" pitchFamily="34" charset="0"/>
              <a:buChar char="•"/>
            </a:pPr>
            <a:r>
              <a:rPr lang="en-US" sz="1200" dirty="0"/>
              <a:t>Extension of </a:t>
            </a:r>
            <a:r>
              <a:rPr lang="en-US" sz="1200" b="1" dirty="0"/>
              <a:t>linear regression</a:t>
            </a:r>
            <a:r>
              <a:rPr lang="en-US" sz="1200" dirty="0"/>
              <a:t>, simplest algorithm used to predict continuous values (e.g. house prices given number of bedrooms, square footage, </a:t>
            </a:r>
            <a:r>
              <a:rPr lang="en-US" sz="1200" dirty="0" err="1"/>
              <a:t>etc</a:t>
            </a:r>
            <a:r>
              <a:rPr lang="en-US" sz="1200" dirty="0"/>
              <a:t>)</a:t>
            </a:r>
          </a:p>
          <a:p>
            <a:pPr marL="285750" indent="-285750">
              <a:buSzPct val="110000"/>
              <a:buFont typeface="Arial" panose="020B0604020202020204" pitchFamily="34" charset="0"/>
              <a:buChar char="•"/>
            </a:pPr>
            <a:r>
              <a:rPr lang="en-US" sz="1200" dirty="0"/>
              <a:t>“Geared” to output between 0 and 1; treat 0.5 as the boundary</a:t>
            </a:r>
          </a:p>
          <a:p>
            <a:pPr marL="285750" indent="-285750">
              <a:buSzPct val="110000"/>
              <a:buFont typeface="Arial" panose="020B0604020202020204" pitchFamily="34" charset="0"/>
              <a:buChar char="•"/>
            </a:pPr>
            <a:r>
              <a:rPr lang="en-US" sz="1200" dirty="0"/>
              <a:t>Given X (customer info) and Y (actual churn/no churn), define </a:t>
            </a:r>
            <a:r>
              <a:rPr lang="en-CA" dirty="0"/>
              <a:t>Ŷ</a:t>
            </a:r>
            <a:r>
              <a:rPr lang="en-US" sz="1200" dirty="0"/>
              <a:t> = </a:t>
            </a:r>
            <a:r>
              <a:rPr lang="en-US" sz="1200" dirty="0" err="1"/>
              <a:t>aX</a:t>
            </a:r>
            <a:r>
              <a:rPr lang="en-US" sz="1200" dirty="0"/>
              <a:t> + b</a:t>
            </a:r>
          </a:p>
          <a:p>
            <a:pPr marL="458788" lvl="1" indent="-285750">
              <a:buSzPct val="110000"/>
              <a:buFont typeface="Arial" panose="020B0604020202020204" pitchFamily="34" charset="0"/>
              <a:buChar char="•"/>
            </a:pPr>
            <a:r>
              <a:rPr lang="en-CA" sz="1200" dirty="0"/>
              <a:t>Ŷ</a:t>
            </a:r>
            <a:r>
              <a:rPr lang="en-US" sz="1200" dirty="0"/>
              <a:t> is the prediction; X is the input; a is the weights, and b is the offset</a:t>
            </a:r>
          </a:p>
          <a:p>
            <a:pPr marL="285750" indent="-285750">
              <a:buSzPct val="110000"/>
              <a:buFont typeface="Arial" panose="020B0604020202020204" pitchFamily="34" charset="0"/>
              <a:buChar char="•"/>
            </a:pPr>
            <a:r>
              <a:rPr lang="en-US" sz="1200" b="1" dirty="0"/>
              <a:t>Secret sauce</a:t>
            </a:r>
            <a:r>
              <a:rPr lang="en-US" sz="1200" dirty="0"/>
              <a:t>:</a:t>
            </a:r>
          </a:p>
          <a:p>
            <a:pPr marL="458788" lvl="1" indent="-285750">
              <a:buSzPct val="110000"/>
              <a:buFont typeface="Arial" panose="020B0604020202020204" pitchFamily="34" charset="0"/>
              <a:buChar char="•"/>
            </a:pPr>
            <a:r>
              <a:rPr lang="en-US" sz="1200" dirty="0"/>
              <a:t>Define a loss function (delta between predictions and actual values)</a:t>
            </a:r>
          </a:p>
          <a:p>
            <a:pPr marL="458788" lvl="1" indent="-285750">
              <a:buSzPct val="110000"/>
              <a:buFont typeface="Arial" panose="020B0604020202020204" pitchFamily="34" charset="0"/>
              <a:buChar char="•"/>
            </a:pPr>
            <a:r>
              <a:rPr lang="en-US" sz="1200" dirty="0"/>
              <a:t>Repeatedly update weights and offset:</a:t>
            </a:r>
          </a:p>
          <a:p>
            <a:pPr marL="682625" lvl="2" indent="-285750">
              <a:buSzPct val="110000"/>
              <a:buFont typeface="Arial" panose="020B0604020202020204" pitchFamily="34" charset="0"/>
              <a:buChar char="•"/>
            </a:pPr>
            <a:r>
              <a:rPr lang="en-US" sz="1200" dirty="0"/>
              <a:t>Get the partial derivative of the loss function with respect to the weight and offset</a:t>
            </a:r>
          </a:p>
          <a:p>
            <a:pPr marL="682625" lvl="2" indent="-285750">
              <a:buSzPct val="110000"/>
              <a:buFont typeface="Arial" panose="020B0604020202020204" pitchFamily="34" charset="0"/>
              <a:buChar char="•"/>
            </a:pPr>
            <a:r>
              <a:rPr lang="en-US" sz="1200" dirty="0"/>
              <a:t>Update the weight and offset by their respective partial derivatives </a:t>
            </a:r>
          </a:p>
          <a:p>
            <a:pPr marL="458788" lvl="1" indent="-285750">
              <a:buSzPct val="110000"/>
              <a:buFont typeface="Arial" panose="020B0604020202020204" pitchFamily="34" charset="0"/>
              <a:buChar char="•"/>
            </a:pPr>
            <a:r>
              <a:rPr lang="en-US" sz="1200" dirty="0"/>
              <a:t>Making updates based on “the slope” of the loss function will reduce the loss function -&gt; increase the accuracy of the prediction</a:t>
            </a:r>
          </a:p>
          <a:p>
            <a:pPr marL="458788" lvl="1"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dirty="0"/>
          </a:p>
          <a:p>
            <a:pPr marL="285750" indent="-285750">
              <a:buSzPct val="110000"/>
              <a:buFont typeface="Arial" panose="020B0604020202020204" pitchFamily="34" charset="0"/>
              <a:buChar char="•"/>
            </a:pPr>
            <a:endParaRPr lang="en-US" dirty="0"/>
          </a:p>
        </p:txBody>
      </p:sp>
    </p:spTree>
    <p:extLst>
      <p:ext uri="{BB962C8B-B14F-4D97-AF65-F5344CB8AC3E}">
        <p14:creationId xmlns:p14="http://schemas.microsoft.com/office/powerpoint/2010/main" val="1054511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713922" cy="354594"/>
          </a:xfrm>
        </p:spPr>
        <p:txBody>
          <a:bodyPr/>
          <a:lstStyle/>
          <a:p>
            <a:r>
              <a:rPr lang="en-US" b="1" dirty="0"/>
              <a:t>Customer churn: machine learning model 2</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2019 IBM Corporation</a:t>
            </a:r>
            <a:endParaRPr lang="en-US" dirty="0"/>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623940" y="807054"/>
            <a:ext cx="7636657" cy="415658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b="1" dirty="0"/>
              <a:t>Support Vector Machine (SVM)</a:t>
            </a:r>
          </a:p>
          <a:p>
            <a:pPr marL="285750" indent="-285750">
              <a:buSzPct val="110000"/>
              <a:buFont typeface="Arial" panose="020B0604020202020204" pitchFamily="34" charset="0"/>
              <a:buChar char="•"/>
            </a:pPr>
            <a:r>
              <a:rPr lang="en-US" sz="1200" dirty="0"/>
              <a:t>Classification: churn / no churn</a:t>
            </a:r>
          </a:p>
          <a:p>
            <a:pPr marL="285750" indent="-285750">
              <a:buSzPct val="110000"/>
              <a:buFont typeface="Arial" panose="020B0604020202020204" pitchFamily="34" charset="0"/>
              <a:buChar char="•"/>
            </a:pPr>
            <a:r>
              <a:rPr lang="en-US" sz="1200" dirty="0"/>
              <a:t>Like logistic regression, also an extension of </a:t>
            </a:r>
            <a:r>
              <a:rPr lang="en-US" sz="1200" b="1" dirty="0"/>
              <a:t>linear regression, </a:t>
            </a:r>
            <a:r>
              <a:rPr lang="en-US" sz="1200" dirty="0"/>
              <a:t>but instead of output values between 0 and 1 outputs values greater than 1, less than -1</a:t>
            </a:r>
          </a:p>
          <a:p>
            <a:pPr marL="285750" indent="-285750">
              <a:buSzPct val="110000"/>
              <a:buFont typeface="Arial" panose="020B0604020202020204" pitchFamily="34" charset="0"/>
              <a:buChar char="•"/>
            </a:pPr>
            <a:r>
              <a:rPr lang="en-US" sz="1200" dirty="0"/>
              <a:t>Goal is to maximize the distance between the class boundary (a line in 2D and a plane in 3D) and the data points</a:t>
            </a:r>
          </a:p>
          <a:p>
            <a:pPr marL="285750" indent="-285750">
              <a:buSzPct val="110000"/>
              <a:buFont typeface="Arial" panose="020B0604020202020204" pitchFamily="34" charset="0"/>
              <a:buChar char="•"/>
            </a:pPr>
            <a:r>
              <a:rPr lang="en-CA" sz="1200" dirty="0"/>
              <a:t>Different loss function but same secret sauce:</a:t>
            </a:r>
          </a:p>
          <a:p>
            <a:pPr marL="458788" lvl="1" indent="-285750">
              <a:buSzPct val="110000"/>
              <a:buFont typeface="Arial" panose="020B0604020202020204" pitchFamily="34" charset="0"/>
              <a:buChar char="•"/>
            </a:pPr>
            <a:r>
              <a:rPr lang="en-CA" sz="1200" dirty="0"/>
              <a:t>Repeatedly take the partial derivative of the loss function and use it to update the weights until the loss function is reduced and accuracy is optimized</a:t>
            </a:r>
            <a:endParaRPr lang="en-US" sz="1200" dirty="0"/>
          </a:p>
          <a:p>
            <a:pPr marL="458788" lvl="1"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dirty="0"/>
          </a:p>
          <a:p>
            <a:pPr marL="285750" indent="-285750">
              <a:buSzPct val="110000"/>
              <a:buFont typeface="Arial" panose="020B0604020202020204" pitchFamily="34" charset="0"/>
              <a:buChar char="•"/>
            </a:pPr>
            <a:endParaRPr lang="en-US" dirty="0"/>
          </a:p>
        </p:txBody>
      </p:sp>
    </p:spTree>
    <p:extLst>
      <p:ext uri="{BB962C8B-B14F-4D97-AF65-F5344CB8AC3E}">
        <p14:creationId xmlns:p14="http://schemas.microsoft.com/office/powerpoint/2010/main" val="3491056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6">
            <a:extLst>
              <a:ext uri="{FF2B5EF4-FFF2-40B4-BE49-F238E27FC236}">
                <a16:creationId xmlns:a16="http://schemas.microsoft.com/office/drawing/2014/main" id="{2B74D812-EC5B-4829-B6D2-0DC06954956E}"/>
              </a:ext>
            </a:extLst>
          </p:cNvPr>
          <p:cNvSpPr txBox="1">
            <a:spLocks/>
          </p:cNvSpPr>
          <p:nvPr/>
        </p:nvSpPr>
        <p:spPr>
          <a:xfrm>
            <a:off x="5419324" y="650271"/>
            <a:ext cx="3716363" cy="3712963"/>
          </a:xfrm>
          <a:prstGeom prst="rect">
            <a:avLst/>
          </a:prstGeom>
          <a:solidFill>
            <a:schemeClr val="bg1">
              <a:lumMod val="10000"/>
              <a:lumOff val="90000"/>
            </a:schemeClr>
          </a:solidFill>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SzPct val="110000"/>
            </a:pPr>
            <a:r>
              <a:rPr lang="en-US" b="1" i="1" dirty="0"/>
              <a:t>Why?</a:t>
            </a:r>
          </a:p>
          <a:p>
            <a:pPr>
              <a:buSzPct val="110000"/>
            </a:pPr>
            <a:endParaRPr lang="en-US" b="1" i="1" dirty="0"/>
          </a:p>
          <a:p>
            <a:pPr>
              <a:buSzPct val="110000"/>
            </a:pPr>
            <a:endParaRPr lang="en-US" b="1" i="1" dirty="0"/>
          </a:p>
          <a:p>
            <a:pPr>
              <a:buSzPct val="110000"/>
            </a:pPr>
            <a:endParaRPr lang="en-US" b="1" i="1" dirty="0"/>
          </a:p>
          <a:p>
            <a:pPr>
              <a:buSzPct val="110000"/>
            </a:pPr>
            <a:endParaRPr lang="en-US" b="1" i="1" dirty="0"/>
          </a:p>
        </p:txBody>
      </p:sp>
      <p:sp>
        <p:nvSpPr>
          <p:cNvPr id="22" name="Content Placeholder 6">
            <a:extLst>
              <a:ext uri="{FF2B5EF4-FFF2-40B4-BE49-F238E27FC236}">
                <a16:creationId xmlns:a16="http://schemas.microsoft.com/office/drawing/2014/main" id="{0AE7DC18-64A2-420A-8F1E-2D79F539445E}"/>
              </a:ext>
            </a:extLst>
          </p:cNvPr>
          <p:cNvSpPr txBox="1">
            <a:spLocks/>
          </p:cNvSpPr>
          <p:nvPr/>
        </p:nvSpPr>
        <p:spPr>
          <a:xfrm>
            <a:off x="5660969" y="180988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Pick just the columns needed for the model</a:t>
            </a:r>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54594"/>
          </a:xfrm>
        </p:spPr>
        <p:txBody>
          <a:bodyPr/>
          <a:lstStyle/>
          <a:p>
            <a:r>
              <a:rPr lang="en-US" b="1" dirty="0"/>
              <a:t>The customer churn dataset: preparing for ML</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2"/>
          <a:stretch>
            <a:fillRect/>
          </a:stretch>
        </p:blipFill>
        <p:spPr>
          <a:xfrm>
            <a:off x="930678" y="911980"/>
            <a:ext cx="3155950" cy="704237"/>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1292628" y="1809888"/>
            <a:ext cx="2432050" cy="335788"/>
          </a:xfrm>
          <a:ln>
            <a:solidFill>
              <a:schemeClr val="accent1"/>
            </a:solidFill>
          </a:ln>
        </p:spPr>
        <p:txBody>
          <a:bodyPr/>
          <a:lstStyle/>
          <a:p>
            <a:pPr>
              <a:buSzPct val="110000"/>
            </a:pPr>
            <a:r>
              <a:rPr lang="en-US" sz="1100" b="1" dirty="0"/>
              <a:t>Keep a subset of columns</a:t>
            </a:r>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1654578" y="639162"/>
            <a:ext cx="2432050"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b="1" dirty="0"/>
              <a:t>Original dataset</a:t>
            </a:r>
          </a:p>
        </p:txBody>
      </p:sp>
      <p:sp>
        <p:nvSpPr>
          <p:cNvPr id="11" name="Content Placeholder 6">
            <a:extLst>
              <a:ext uri="{FF2B5EF4-FFF2-40B4-BE49-F238E27FC236}">
                <a16:creationId xmlns:a16="http://schemas.microsoft.com/office/drawing/2014/main" id="{7064D724-26B0-4F03-A388-1928B42A8D33}"/>
              </a:ext>
            </a:extLst>
          </p:cNvPr>
          <p:cNvSpPr txBox="1">
            <a:spLocks/>
          </p:cNvSpPr>
          <p:nvPr/>
        </p:nvSpPr>
        <p:spPr>
          <a:xfrm>
            <a:off x="1292628" y="2343838"/>
            <a:ext cx="2432050" cy="335788"/>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missing values</a:t>
            </a:r>
          </a:p>
        </p:txBody>
      </p:sp>
      <p:sp>
        <p:nvSpPr>
          <p:cNvPr id="12" name="Content Placeholder 6">
            <a:extLst>
              <a:ext uri="{FF2B5EF4-FFF2-40B4-BE49-F238E27FC236}">
                <a16:creationId xmlns:a16="http://schemas.microsoft.com/office/drawing/2014/main" id="{146105EE-F3C9-4ED5-91F4-74F94416AB7A}"/>
              </a:ext>
            </a:extLst>
          </p:cNvPr>
          <p:cNvSpPr txBox="1">
            <a:spLocks/>
          </p:cNvSpPr>
          <p:nvPr/>
        </p:nvSpPr>
        <p:spPr>
          <a:xfrm>
            <a:off x="1292628" y="2819596"/>
            <a:ext cx="2432050" cy="799035"/>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outliers</a:t>
            </a:r>
          </a:p>
          <a:p>
            <a:pPr>
              <a:buSzPct val="110000"/>
            </a:pPr>
            <a:r>
              <a:rPr lang="en-US" sz="1100" b="1" dirty="0"/>
              <a:t>Scale continuous values </a:t>
            </a:r>
          </a:p>
          <a:p>
            <a:pPr>
              <a:buSzPct val="110000"/>
            </a:pPr>
            <a:r>
              <a:rPr lang="en-US" sz="1100" b="1" dirty="0"/>
              <a:t>Deal with string values</a:t>
            </a:r>
          </a:p>
        </p:txBody>
      </p:sp>
      <p:sp>
        <p:nvSpPr>
          <p:cNvPr id="13" name="Content Placeholder 6">
            <a:extLst>
              <a:ext uri="{FF2B5EF4-FFF2-40B4-BE49-F238E27FC236}">
                <a16:creationId xmlns:a16="http://schemas.microsoft.com/office/drawing/2014/main" id="{D349173C-ECAD-461E-9FAA-FE0B38AADAE5}"/>
              </a:ext>
            </a:extLst>
          </p:cNvPr>
          <p:cNvSpPr txBox="1">
            <a:spLocks/>
          </p:cNvSpPr>
          <p:nvPr/>
        </p:nvSpPr>
        <p:spPr>
          <a:xfrm>
            <a:off x="1292628" y="3782629"/>
            <a:ext cx="2432050" cy="459927"/>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Split Dataset into Train &amp; Test</a:t>
            </a:r>
          </a:p>
        </p:txBody>
      </p:sp>
      <p:pic>
        <p:nvPicPr>
          <p:cNvPr id="14" name="Picture 13">
            <a:extLst>
              <a:ext uri="{FF2B5EF4-FFF2-40B4-BE49-F238E27FC236}">
                <a16:creationId xmlns:a16="http://schemas.microsoft.com/office/drawing/2014/main" id="{7E08671D-40EE-43CB-8774-D3862AF93683}"/>
              </a:ext>
            </a:extLst>
          </p:cNvPr>
          <p:cNvPicPr>
            <a:picLocks noChangeAspect="1"/>
          </p:cNvPicPr>
          <p:nvPr/>
        </p:nvPicPr>
        <p:blipFill>
          <a:blip r:embed="rId2"/>
          <a:stretch>
            <a:fillRect/>
          </a:stretch>
        </p:blipFill>
        <p:spPr>
          <a:xfrm>
            <a:off x="930678" y="4363235"/>
            <a:ext cx="1730372" cy="386125"/>
          </a:xfrm>
          <a:prstGeom prst="rect">
            <a:avLst/>
          </a:prstGeom>
        </p:spPr>
      </p:pic>
      <p:sp>
        <p:nvSpPr>
          <p:cNvPr id="15" name="Arrow: Down 14">
            <a:extLst>
              <a:ext uri="{FF2B5EF4-FFF2-40B4-BE49-F238E27FC236}">
                <a16:creationId xmlns:a16="http://schemas.microsoft.com/office/drawing/2014/main" id="{A5410D20-65D2-4D4B-B9FA-91040E8E4541}"/>
              </a:ext>
            </a:extLst>
          </p:cNvPr>
          <p:cNvSpPr/>
          <p:nvPr/>
        </p:nvSpPr>
        <p:spPr>
          <a:xfrm>
            <a:off x="2354867" y="1613300"/>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6" name="Arrow: Down 15">
            <a:extLst>
              <a:ext uri="{FF2B5EF4-FFF2-40B4-BE49-F238E27FC236}">
                <a16:creationId xmlns:a16="http://schemas.microsoft.com/office/drawing/2014/main" id="{A780FE3D-66F4-409D-8E14-68D24FF39407}"/>
              </a:ext>
            </a:extLst>
          </p:cNvPr>
          <p:cNvSpPr/>
          <p:nvPr/>
        </p:nvSpPr>
        <p:spPr>
          <a:xfrm>
            <a:off x="2354867" y="214567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7" name="Arrow: Down 16">
            <a:extLst>
              <a:ext uri="{FF2B5EF4-FFF2-40B4-BE49-F238E27FC236}">
                <a16:creationId xmlns:a16="http://schemas.microsoft.com/office/drawing/2014/main" id="{56079A2D-6F8A-41FD-9392-15AD5CDE7B8F}"/>
              </a:ext>
            </a:extLst>
          </p:cNvPr>
          <p:cNvSpPr/>
          <p:nvPr/>
        </p:nvSpPr>
        <p:spPr>
          <a:xfrm>
            <a:off x="2353481" y="2631465"/>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8" name="Arrow: Down 17">
            <a:extLst>
              <a:ext uri="{FF2B5EF4-FFF2-40B4-BE49-F238E27FC236}">
                <a16:creationId xmlns:a16="http://schemas.microsoft.com/office/drawing/2014/main" id="{BFC079CD-AD20-4597-BDC8-86796A03C7DF}"/>
              </a:ext>
            </a:extLst>
          </p:cNvPr>
          <p:cNvSpPr/>
          <p:nvPr/>
        </p:nvSpPr>
        <p:spPr>
          <a:xfrm>
            <a:off x="2353480" y="3594323"/>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9" name="Arrow: Down 18">
            <a:extLst>
              <a:ext uri="{FF2B5EF4-FFF2-40B4-BE49-F238E27FC236}">
                <a16:creationId xmlns:a16="http://schemas.microsoft.com/office/drawing/2014/main" id="{B27FDB16-F013-48E0-BB25-8843DD8760B5}"/>
              </a:ext>
            </a:extLst>
          </p:cNvPr>
          <p:cNvSpPr/>
          <p:nvPr/>
        </p:nvSpPr>
        <p:spPr>
          <a:xfrm>
            <a:off x="2353479" y="424318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pic>
        <p:nvPicPr>
          <p:cNvPr id="20" name="Picture 19">
            <a:extLst>
              <a:ext uri="{FF2B5EF4-FFF2-40B4-BE49-F238E27FC236}">
                <a16:creationId xmlns:a16="http://schemas.microsoft.com/office/drawing/2014/main" id="{CDABE756-F3FE-416F-8DDD-CBD3DF844D28}"/>
              </a:ext>
            </a:extLst>
          </p:cNvPr>
          <p:cNvPicPr>
            <a:picLocks noChangeAspect="1"/>
          </p:cNvPicPr>
          <p:nvPr/>
        </p:nvPicPr>
        <p:blipFill>
          <a:blip r:embed="rId2"/>
          <a:stretch>
            <a:fillRect/>
          </a:stretch>
        </p:blipFill>
        <p:spPr>
          <a:xfrm>
            <a:off x="2502591" y="4526666"/>
            <a:ext cx="2076162" cy="463287"/>
          </a:xfrm>
          <a:prstGeom prst="rect">
            <a:avLst/>
          </a:prstGeom>
        </p:spPr>
      </p:pic>
      <p:sp>
        <p:nvSpPr>
          <p:cNvPr id="23" name="Content Placeholder 6">
            <a:extLst>
              <a:ext uri="{FF2B5EF4-FFF2-40B4-BE49-F238E27FC236}">
                <a16:creationId xmlns:a16="http://schemas.microsoft.com/office/drawing/2014/main" id="{DFC43B6D-9778-454A-865B-B261286BD4CC}"/>
              </a:ext>
            </a:extLst>
          </p:cNvPr>
          <p:cNvSpPr txBox="1">
            <a:spLocks/>
          </p:cNvSpPr>
          <p:nvPr/>
        </p:nvSpPr>
        <p:spPr>
          <a:xfrm>
            <a:off x="5660969" y="234383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ML algorithms need numeric input</a:t>
            </a:r>
          </a:p>
        </p:txBody>
      </p:sp>
      <p:sp>
        <p:nvSpPr>
          <p:cNvPr id="24" name="Content Placeholder 6">
            <a:extLst>
              <a:ext uri="{FF2B5EF4-FFF2-40B4-BE49-F238E27FC236}">
                <a16:creationId xmlns:a16="http://schemas.microsoft.com/office/drawing/2014/main" id="{8E553DDD-F896-4649-B77C-7A1EC797D6E3}"/>
              </a:ext>
            </a:extLst>
          </p:cNvPr>
          <p:cNvSpPr txBox="1">
            <a:spLocks/>
          </p:cNvSpPr>
          <p:nvPr/>
        </p:nvSpPr>
        <p:spPr>
          <a:xfrm>
            <a:off x="5660969" y="2877788"/>
            <a:ext cx="3400481" cy="70667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Control impact of anomalies</a:t>
            </a:r>
          </a:p>
          <a:p>
            <a:pPr>
              <a:buSzPct val="110000"/>
            </a:pPr>
            <a:r>
              <a:rPr lang="en-US" sz="1200" b="1" i="1" dirty="0"/>
              <a:t>Consistent impact of columns</a:t>
            </a:r>
          </a:p>
          <a:p>
            <a:pPr>
              <a:buSzPct val="110000"/>
            </a:pPr>
            <a:r>
              <a:rPr lang="en-US" sz="1200" b="1" i="1" dirty="0"/>
              <a:t>ML algorithms need numeric input</a:t>
            </a:r>
          </a:p>
        </p:txBody>
      </p:sp>
      <p:sp>
        <p:nvSpPr>
          <p:cNvPr id="25" name="Content Placeholder 6">
            <a:extLst>
              <a:ext uri="{FF2B5EF4-FFF2-40B4-BE49-F238E27FC236}">
                <a16:creationId xmlns:a16="http://schemas.microsoft.com/office/drawing/2014/main" id="{6685A717-2F56-4414-9A37-360B5AF6D22E}"/>
              </a:ext>
            </a:extLst>
          </p:cNvPr>
          <p:cNvSpPr txBox="1">
            <a:spLocks/>
          </p:cNvSpPr>
          <p:nvPr/>
        </p:nvSpPr>
        <p:spPr>
          <a:xfrm>
            <a:off x="5660969" y="3782629"/>
            <a:ext cx="3400481" cy="459927"/>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Need to reserve a portion of the data the model has never seen to validate the model</a:t>
            </a:r>
          </a:p>
        </p:txBody>
      </p:sp>
      <p:cxnSp>
        <p:nvCxnSpPr>
          <p:cNvPr id="31" name="Straight Connector 30">
            <a:extLst>
              <a:ext uri="{FF2B5EF4-FFF2-40B4-BE49-F238E27FC236}">
                <a16:creationId xmlns:a16="http://schemas.microsoft.com/office/drawing/2014/main" id="{5E2DC645-8BBA-41D0-A49F-FCE08A3BDE37}"/>
              </a:ext>
            </a:extLst>
          </p:cNvPr>
          <p:cNvCxnSpPr>
            <a:cxnSpLocks/>
          </p:cNvCxnSpPr>
          <p:nvPr/>
        </p:nvCxnSpPr>
        <p:spPr>
          <a:xfrm>
            <a:off x="3724678" y="19112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85AB4BC-733B-4BBE-9B71-B337872470F6}"/>
              </a:ext>
            </a:extLst>
          </p:cNvPr>
          <p:cNvCxnSpPr>
            <a:cxnSpLocks/>
          </p:cNvCxnSpPr>
          <p:nvPr/>
        </p:nvCxnSpPr>
        <p:spPr>
          <a:xfrm>
            <a:off x="3727448" y="24543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081C18-24F3-4971-B331-64A6EBC5F3AF}"/>
              </a:ext>
            </a:extLst>
          </p:cNvPr>
          <p:cNvCxnSpPr>
            <a:cxnSpLocks/>
          </p:cNvCxnSpPr>
          <p:nvPr/>
        </p:nvCxnSpPr>
        <p:spPr>
          <a:xfrm>
            <a:off x="3724678" y="2933748"/>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7581801-ED2A-4B6C-BC0D-17EEB048DB34}"/>
              </a:ext>
            </a:extLst>
          </p:cNvPr>
          <p:cNvCxnSpPr>
            <a:cxnSpLocks/>
          </p:cNvCxnSpPr>
          <p:nvPr/>
        </p:nvCxnSpPr>
        <p:spPr>
          <a:xfrm>
            <a:off x="3724678" y="3266256"/>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71018B3-1572-4187-862A-735985EDDD42}"/>
              </a:ext>
            </a:extLst>
          </p:cNvPr>
          <p:cNvCxnSpPr>
            <a:cxnSpLocks/>
          </p:cNvCxnSpPr>
          <p:nvPr/>
        </p:nvCxnSpPr>
        <p:spPr>
          <a:xfrm>
            <a:off x="3724678" y="3548887"/>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9D5E8DC-CC31-4F55-A6D0-EBBE36210795}"/>
              </a:ext>
            </a:extLst>
          </p:cNvPr>
          <p:cNvCxnSpPr>
            <a:cxnSpLocks/>
          </p:cNvCxnSpPr>
          <p:nvPr/>
        </p:nvCxnSpPr>
        <p:spPr>
          <a:xfrm>
            <a:off x="3724678" y="3939584"/>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6217799"/>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Presentation1_Think_2018_SpeakerPPT_npdosclaimer</Template>
  <TotalTime>37247</TotalTime>
  <Words>1464</Words>
  <Application>Microsoft Office PowerPoint</Application>
  <PresentationFormat>On-screen Show (16:9)</PresentationFormat>
  <Paragraphs>247</Paragraphs>
  <Slides>25</Slides>
  <Notes>8</Notes>
  <HiddenSlides>1</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25</vt:i4>
      </vt:variant>
    </vt:vector>
  </HeadingPairs>
  <TitlesOfParts>
    <vt:vector size="35" baseType="lpstr">
      <vt:lpstr>Arial</vt:lpstr>
      <vt:lpstr>Calibri</vt:lpstr>
      <vt:lpstr>IBM Plex Sans</vt:lpstr>
      <vt:lpstr>Wingdings</vt:lpstr>
      <vt:lpstr>blk_background_2017</vt:lpstr>
      <vt:lpstr>dk_blu_background_2017</vt:lpstr>
      <vt:lpstr>gry_background_2017</vt:lpstr>
      <vt:lpstr>wht_background_2017</vt:lpstr>
      <vt:lpstr>1_wht_background_2017</vt:lpstr>
      <vt:lpstr>1_gry_background_2017</vt:lpstr>
      <vt:lpstr>What is Machine Learning?</vt:lpstr>
      <vt:lpstr>What is Machine Learning?</vt:lpstr>
      <vt:lpstr>Use case for ML: the customer churn problem</vt:lpstr>
      <vt:lpstr>Customer Churn: the game plan</vt:lpstr>
      <vt:lpstr>Customer churn: dataset</vt:lpstr>
      <vt:lpstr>Customer churn: preparing the dataset for ML</vt:lpstr>
      <vt:lpstr>Customer churn: machine learning model 1</vt:lpstr>
      <vt:lpstr>Customer churn: machine learning model 2</vt:lpstr>
      <vt:lpstr>The customer churn dataset: preparing for ML</vt:lpstr>
      <vt:lpstr>BACKUP</vt:lpstr>
      <vt:lpstr>Machine Learning steps</vt:lpstr>
      <vt:lpstr>Machine Learning Models</vt:lpstr>
      <vt:lpstr>Supervised Learning</vt:lpstr>
      <vt:lpstr>Supervised Learning - Classification</vt:lpstr>
      <vt:lpstr>Supervised Learning - Regression</vt:lpstr>
      <vt:lpstr>Unsupervised Learning</vt:lpstr>
      <vt:lpstr>Unsupervised Learning –  Use cases</vt:lpstr>
      <vt:lpstr>Semi-supervised Learning</vt:lpstr>
      <vt:lpstr>Reinforcement Learning</vt:lpstr>
      <vt:lpstr>Secure Gateway Service</vt:lpstr>
      <vt:lpstr>Db2 on-premises database code pattern flow</vt:lpstr>
      <vt:lpstr>Db2 on-premises database code pattern flow – details</vt:lpstr>
      <vt:lpstr>A word about Db2 on Cloud</vt:lpstr>
      <vt:lpstr>PowerPoint Presentation</vt:lpstr>
      <vt:lpstr>Color palette</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Dasol Jung</dc:creator>
  <cp:lastModifiedBy>MARK Ryan</cp:lastModifiedBy>
  <cp:revision>365</cp:revision>
  <cp:lastPrinted>2019-01-04T23:28:29Z</cp:lastPrinted>
  <dcterms:created xsi:type="dcterms:W3CDTF">2017-12-15T17:43:10Z</dcterms:created>
  <dcterms:modified xsi:type="dcterms:W3CDTF">2019-05-04T03:23:24Z</dcterms:modified>
</cp:coreProperties>
</file>